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16"/>
  </p:notesMasterIdLst>
  <p:sldIdLst>
    <p:sldId id="256" r:id="rId2"/>
    <p:sldId id="257" r:id="rId3"/>
    <p:sldId id="258" r:id="rId4"/>
    <p:sldId id="259" r:id="rId5"/>
    <p:sldId id="260" r:id="rId6"/>
    <p:sldId id="261" r:id="rId7"/>
    <p:sldId id="262" r:id="rId8"/>
    <p:sldId id="263" r:id="rId9"/>
    <p:sldId id="318" r:id="rId10"/>
    <p:sldId id="265" r:id="rId11"/>
    <p:sldId id="266" r:id="rId12"/>
    <p:sldId id="290" r:id="rId13"/>
    <p:sldId id="291" r:id="rId14"/>
    <p:sldId id="292" r:id="rId15"/>
    <p:sldId id="293" r:id="rId16"/>
    <p:sldId id="295" r:id="rId17"/>
    <p:sldId id="298" r:id="rId18"/>
    <p:sldId id="299" r:id="rId19"/>
    <p:sldId id="300" r:id="rId20"/>
    <p:sldId id="275" r:id="rId21"/>
    <p:sldId id="276" r:id="rId22"/>
    <p:sldId id="274" r:id="rId23"/>
    <p:sldId id="277" r:id="rId24"/>
    <p:sldId id="278" r:id="rId25"/>
    <p:sldId id="301" r:id="rId26"/>
    <p:sldId id="279" r:id="rId27"/>
    <p:sldId id="280" r:id="rId28"/>
    <p:sldId id="282" r:id="rId29"/>
    <p:sldId id="313" r:id="rId30"/>
    <p:sldId id="314" r:id="rId31"/>
    <p:sldId id="319" r:id="rId32"/>
    <p:sldId id="320" r:id="rId33"/>
    <p:sldId id="321" r:id="rId34"/>
    <p:sldId id="322" r:id="rId35"/>
    <p:sldId id="323" r:id="rId36"/>
    <p:sldId id="324" r:id="rId37"/>
    <p:sldId id="325" r:id="rId38"/>
    <p:sldId id="315" r:id="rId39"/>
    <p:sldId id="316" r:id="rId40"/>
    <p:sldId id="326" r:id="rId41"/>
    <p:sldId id="327" r:id="rId42"/>
    <p:sldId id="328" r:id="rId43"/>
    <p:sldId id="329" r:id="rId44"/>
    <p:sldId id="330" r:id="rId45"/>
    <p:sldId id="331" r:id="rId46"/>
    <p:sldId id="333" r:id="rId47"/>
    <p:sldId id="412" r:id="rId48"/>
    <p:sldId id="335" r:id="rId49"/>
    <p:sldId id="336" r:id="rId50"/>
    <p:sldId id="337" r:id="rId51"/>
    <p:sldId id="411" r:id="rId52"/>
    <p:sldId id="339" r:id="rId53"/>
    <p:sldId id="410" r:id="rId54"/>
    <p:sldId id="342" r:id="rId55"/>
    <p:sldId id="409" r:id="rId56"/>
    <p:sldId id="345" r:id="rId57"/>
    <p:sldId id="346" r:id="rId58"/>
    <p:sldId id="347" r:id="rId59"/>
    <p:sldId id="348" r:id="rId60"/>
    <p:sldId id="349" r:id="rId61"/>
    <p:sldId id="350" r:id="rId62"/>
    <p:sldId id="351" r:id="rId63"/>
    <p:sldId id="352" r:id="rId64"/>
    <p:sldId id="408" r:id="rId65"/>
    <p:sldId id="364" r:id="rId66"/>
    <p:sldId id="365" r:id="rId67"/>
    <p:sldId id="366" r:id="rId68"/>
    <p:sldId id="367" r:id="rId69"/>
    <p:sldId id="368" r:id="rId70"/>
    <p:sldId id="369" r:id="rId71"/>
    <p:sldId id="370" r:id="rId72"/>
    <p:sldId id="407" r:id="rId73"/>
    <p:sldId id="373" r:id="rId74"/>
    <p:sldId id="374" r:id="rId75"/>
    <p:sldId id="375" r:id="rId76"/>
    <p:sldId id="376" r:id="rId77"/>
    <p:sldId id="377" r:id="rId78"/>
    <p:sldId id="406" r:id="rId79"/>
    <p:sldId id="380" r:id="rId80"/>
    <p:sldId id="381" r:id="rId81"/>
    <p:sldId id="382" r:id="rId82"/>
    <p:sldId id="383" r:id="rId83"/>
    <p:sldId id="384" r:id="rId84"/>
    <p:sldId id="385" r:id="rId85"/>
    <p:sldId id="386" r:id="rId86"/>
    <p:sldId id="387" r:id="rId87"/>
    <p:sldId id="388" r:id="rId88"/>
    <p:sldId id="389" r:id="rId89"/>
    <p:sldId id="390" r:id="rId90"/>
    <p:sldId id="391" r:id="rId91"/>
    <p:sldId id="392" r:id="rId92"/>
    <p:sldId id="405" r:id="rId93"/>
    <p:sldId id="395" r:id="rId94"/>
    <p:sldId id="396" r:id="rId95"/>
    <p:sldId id="397" r:id="rId96"/>
    <p:sldId id="398" r:id="rId97"/>
    <p:sldId id="399" r:id="rId98"/>
    <p:sldId id="400" r:id="rId99"/>
    <p:sldId id="401" r:id="rId100"/>
    <p:sldId id="402" r:id="rId101"/>
    <p:sldId id="403" r:id="rId102"/>
    <p:sldId id="413" r:id="rId103"/>
    <p:sldId id="404" r:id="rId104"/>
    <p:sldId id="317" r:id="rId105"/>
    <p:sldId id="302" r:id="rId106"/>
    <p:sldId id="303" r:id="rId107"/>
    <p:sldId id="304" r:id="rId108"/>
    <p:sldId id="305" r:id="rId109"/>
    <p:sldId id="306" r:id="rId110"/>
    <p:sldId id="307" r:id="rId111"/>
    <p:sldId id="308" r:id="rId112"/>
    <p:sldId id="309" r:id="rId113"/>
    <p:sldId id="310" r:id="rId114"/>
    <p:sldId id="311" r:id="rId115"/>
  </p:sldIdLst>
  <p:sldSz cx="9144000" cy="5143500" type="screen16x9"/>
  <p:notesSz cx="6858000" cy="9144000"/>
  <p:embeddedFontLst>
    <p:embeddedFont>
      <p:font typeface="Source Code Pro" panose="020B0604020202020204" charset="0"/>
      <p:regular r:id="rId117"/>
      <p:bold r:id="rId118"/>
    </p:embeddedFont>
    <p:embeddedFont>
      <p:font typeface="Consolas" panose="020B0609020204030204" pitchFamily="49" charset="0"/>
      <p:regular r:id="rId119"/>
      <p:bold r:id="rId120"/>
      <p:italic r:id="rId121"/>
      <p:boldItalic r:id="rId122"/>
    </p:embeddedFont>
    <p:embeddedFont>
      <p:font typeface="Roboto" panose="020B0604020202020204" charset="0"/>
      <p:regular r:id="rId123"/>
      <p:bold r:id="rId124"/>
      <p:italic r:id="rId125"/>
      <p:boldItalic r:id="rId126"/>
    </p:embeddedFont>
    <p:embeddedFont>
      <p:font typeface="Open Sans" panose="020B0604020202020204" charset="0"/>
      <p:regular r:id="rId127"/>
      <p:bold r:id="rId128"/>
      <p:italic r:id="rId129"/>
      <p:boldItalic r:id="rId130"/>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0" d="100"/>
          <a:sy n="90" d="100"/>
        </p:scale>
        <p:origin x="816"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7.fntdata"/><Relationship Id="rId128"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font" Target="fonts/font2.fntdata"/><Relationship Id="rId126" Type="http://schemas.openxmlformats.org/officeDocument/2006/relationships/font" Target="fonts/font10.fntdata"/><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124" Type="http://schemas.openxmlformats.org/officeDocument/2006/relationships/font" Target="fonts/font8.fntdata"/><Relationship Id="rId12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font" Target="fonts/font3.fntdata"/><Relationship Id="rId12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6.fntdata"/><Relationship Id="rId130"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4.fntdata"/><Relationship Id="rId125"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611C93-669D-43EB-BAF3-4E44AACD2CDE}"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045D0265-165D-4414-A845-5BB84ADD3667}">
      <dgm:prSet phldrT="[Text]"/>
      <dgm:spPr/>
      <dgm:t>
        <a:bodyPr/>
        <a:lstStyle/>
        <a:p>
          <a:r>
            <a:rPr lang="en-US" dirty="0" err="1"/>
            <a:t>Dev</a:t>
          </a:r>
          <a:r>
            <a:rPr lang="en-US" dirty="0"/>
            <a:t> – Test - Deploy</a:t>
          </a:r>
        </a:p>
      </dgm:t>
    </dgm:pt>
    <dgm:pt modelId="{3074A636-EE08-4FAE-B9D6-64D595226303}" type="parTrans" cxnId="{6567A398-DE51-47A2-9054-D24DDE77B373}">
      <dgm:prSet/>
      <dgm:spPr/>
      <dgm:t>
        <a:bodyPr/>
        <a:lstStyle/>
        <a:p>
          <a:endParaRPr lang="en-US"/>
        </a:p>
      </dgm:t>
    </dgm:pt>
    <dgm:pt modelId="{524DC04F-4AA3-4CAC-8F30-99BD07D3CD03}" type="sibTrans" cxnId="{6567A398-DE51-47A2-9054-D24DDE77B373}">
      <dgm:prSet/>
      <dgm:spPr/>
      <dgm:t>
        <a:bodyPr/>
        <a:lstStyle/>
        <a:p>
          <a:endParaRPr lang="en-US"/>
        </a:p>
      </dgm:t>
    </dgm:pt>
    <dgm:pt modelId="{C25E282C-212F-444C-8D05-4B87C3BDDDA4}">
      <dgm:prSet phldrT="[Text]"/>
      <dgm:spPr/>
      <dgm:t>
        <a:bodyPr/>
        <a:lstStyle/>
        <a:p>
          <a:r>
            <a:rPr lang="en-US" dirty="0"/>
            <a:t>Software</a:t>
          </a:r>
        </a:p>
        <a:p>
          <a:r>
            <a:rPr lang="en-US" dirty="0"/>
            <a:t>Evaluation</a:t>
          </a:r>
        </a:p>
      </dgm:t>
    </dgm:pt>
    <dgm:pt modelId="{7D297557-EDB7-4F8F-8B98-87110B56A8F6}" type="parTrans" cxnId="{015286BA-B7D0-477E-A5C2-95C820F08A81}">
      <dgm:prSet/>
      <dgm:spPr/>
      <dgm:t>
        <a:bodyPr/>
        <a:lstStyle/>
        <a:p>
          <a:endParaRPr lang="en-US"/>
        </a:p>
      </dgm:t>
    </dgm:pt>
    <dgm:pt modelId="{E7C1CB39-5B78-4493-94D0-E1DB9EE4D9E9}" type="sibTrans" cxnId="{015286BA-B7D0-477E-A5C2-95C820F08A81}">
      <dgm:prSet/>
      <dgm:spPr/>
      <dgm:t>
        <a:bodyPr/>
        <a:lstStyle/>
        <a:p>
          <a:endParaRPr lang="en-US"/>
        </a:p>
      </dgm:t>
    </dgm:pt>
    <dgm:pt modelId="{488BA0DF-535A-4D61-BE0A-B6849ED49264}">
      <dgm:prSet phldrT="[Text]"/>
      <dgm:spPr/>
      <dgm:t>
        <a:bodyPr/>
        <a:lstStyle/>
        <a:p>
          <a:r>
            <a:rPr lang="en-US" dirty="0"/>
            <a:t>Hardware Resources</a:t>
          </a:r>
        </a:p>
      </dgm:t>
    </dgm:pt>
    <dgm:pt modelId="{04A93865-5E41-4317-9652-5EB7FC397227}" type="parTrans" cxnId="{AFDCE7C4-CE2F-42A0-9FA7-6700D4324097}">
      <dgm:prSet/>
      <dgm:spPr/>
      <dgm:t>
        <a:bodyPr/>
        <a:lstStyle/>
        <a:p>
          <a:endParaRPr lang="en-US"/>
        </a:p>
      </dgm:t>
    </dgm:pt>
    <dgm:pt modelId="{8065BEA6-A095-44AF-8FD4-7D862EADBCCA}" type="sibTrans" cxnId="{AFDCE7C4-CE2F-42A0-9FA7-6700D4324097}">
      <dgm:prSet/>
      <dgm:spPr/>
      <dgm:t>
        <a:bodyPr/>
        <a:lstStyle/>
        <a:p>
          <a:endParaRPr lang="en-US"/>
        </a:p>
      </dgm:t>
    </dgm:pt>
    <dgm:pt modelId="{F98D4626-DA8A-4849-9DE6-66988ECBCD53}">
      <dgm:prSet phldrT="[Text]"/>
      <dgm:spPr/>
      <dgm:t>
        <a:bodyPr/>
        <a:lstStyle/>
        <a:p>
          <a:r>
            <a:rPr lang="en-US" dirty="0"/>
            <a:t>Running Alternate OS</a:t>
          </a:r>
        </a:p>
      </dgm:t>
    </dgm:pt>
    <dgm:pt modelId="{F1E36DA1-F6C4-4925-A9AC-66A6B632F0F1}" type="parTrans" cxnId="{64EC0D9A-A06C-4213-A49B-57BBEB17C7FD}">
      <dgm:prSet/>
      <dgm:spPr/>
      <dgm:t>
        <a:bodyPr/>
        <a:lstStyle/>
        <a:p>
          <a:endParaRPr lang="en-US"/>
        </a:p>
      </dgm:t>
    </dgm:pt>
    <dgm:pt modelId="{63FD0F30-6178-40AA-9A68-6AE0BD118ECC}" type="sibTrans" cxnId="{64EC0D9A-A06C-4213-A49B-57BBEB17C7FD}">
      <dgm:prSet/>
      <dgm:spPr/>
      <dgm:t>
        <a:bodyPr/>
        <a:lstStyle/>
        <a:p>
          <a:endParaRPr lang="en-US"/>
        </a:p>
      </dgm:t>
    </dgm:pt>
    <dgm:pt modelId="{34B33B3E-F3BA-4675-836C-A44098C5746D}" type="pres">
      <dgm:prSet presAssocID="{2A611C93-669D-43EB-BAF3-4E44AACD2CDE}" presName="diagram" presStyleCnt="0">
        <dgm:presLayoutVars>
          <dgm:dir/>
          <dgm:resizeHandles val="exact"/>
        </dgm:presLayoutVars>
      </dgm:prSet>
      <dgm:spPr/>
    </dgm:pt>
    <dgm:pt modelId="{703AC73B-7292-4DBE-9A19-40DE2C0A1E52}" type="pres">
      <dgm:prSet presAssocID="{045D0265-165D-4414-A845-5BB84ADD3667}" presName="node" presStyleLbl="node1" presStyleIdx="0" presStyleCnt="4">
        <dgm:presLayoutVars>
          <dgm:bulletEnabled val="1"/>
        </dgm:presLayoutVars>
      </dgm:prSet>
      <dgm:spPr/>
    </dgm:pt>
    <dgm:pt modelId="{9633EAA3-F705-4FF3-B1EC-5CE06783071B}" type="pres">
      <dgm:prSet presAssocID="{524DC04F-4AA3-4CAC-8F30-99BD07D3CD03}" presName="sibTrans" presStyleCnt="0"/>
      <dgm:spPr/>
    </dgm:pt>
    <dgm:pt modelId="{31C3EF55-A0AE-46D0-B2FA-A8C6223480F7}" type="pres">
      <dgm:prSet presAssocID="{C25E282C-212F-444C-8D05-4B87C3BDDDA4}" presName="node" presStyleLbl="node1" presStyleIdx="1" presStyleCnt="4">
        <dgm:presLayoutVars>
          <dgm:bulletEnabled val="1"/>
        </dgm:presLayoutVars>
      </dgm:prSet>
      <dgm:spPr/>
    </dgm:pt>
    <dgm:pt modelId="{CCF5E81C-CE30-489C-815F-7103E9332874}" type="pres">
      <dgm:prSet presAssocID="{E7C1CB39-5B78-4493-94D0-E1DB9EE4D9E9}" presName="sibTrans" presStyleCnt="0"/>
      <dgm:spPr/>
    </dgm:pt>
    <dgm:pt modelId="{65C9A1F1-12C5-4E8F-8326-72288D7D0C27}" type="pres">
      <dgm:prSet presAssocID="{488BA0DF-535A-4D61-BE0A-B6849ED49264}" presName="node" presStyleLbl="node1" presStyleIdx="2" presStyleCnt="4">
        <dgm:presLayoutVars>
          <dgm:bulletEnabled val="1"/>
        </dgm:presLayoutVars>
      </dgm:prSet>
      <dgm:spPr/>
    </dgm:pt>
    <dgm:pt modelId="{BE7FAD41-4A63-4890-9DEA-CC077A272DD4}" type="pres">
      <dgm:prSet presAssocID="{8065BEA6-A095-44AF-8FD4-7D862EADBCCA}" presName="sibTrans" presStyleCnt="0"/>
      <dgm:spPr/>
    </dgm:pt>
    <dgm:pt modelId="{DFDB35E0-57F0-4F75-9BB9-F74131AD23D9}" type="pres">
      <dgm:prSet presAssocID="{F98D4626-DA8A-4849-9DE6-66988ECBCD53}" presName="node" presStyleLbl="node1" presStyleIdx="3" presStyleCnt="4">
        <dgm:presLayoutVars>
          <dgm:bulletEnabled val="1"/>
        </dgm:presLayoutVars>
      </dgm:prSet>
      <dgm:spPr/>
    </dgm:pt>
  </dgm:ptLst>
  <dgm:cxnLst>
    <dgm:cxn modelId="{D16FD538-541C-46BA-833D-8CD4C1838133}" type="presOf" srcId="{488BA0DF-535A-4D61-BE0A-B6849ED49264}" destId="{65C9A1F1-12C5-4E8F-8326-72288D7D0C27}" srcOrd="0" destOrd="0" presId="urn:microsoft.com/office/officeart/2005/8/layout/default"/>
    <dgm:cxn modelId="{120389FD-BD27-4DCE-8FDA-AD41880B62F0}" type="presOf" srcId="{045D0265-165D-4414-A845-5BB84ADD3667}" destId="{703AC73B-7292-4DBE-9A19-40DE2C0A1E52}" srcOrd="0" destOrd="0" presId="urn:microsoft.com/office/officeart/2005/8/layout/default"/>
    <dgm:cxn modelId="{0099644C-44E4-4E7E-93AA-E24993177851}" type="presOf" srcId="{2A611C93-669D-43EB-BAF3-4E44AACD2CDE}" destId="{34B33B3E-F3BA-4675-836C-A44098C5746D}" srcOrd="0" destOrd="0" presId="urn:microsoft.com/office/officeart/2005/8/layout/default"/>
    <dgm:cxn modelId="{AFDCE7C4-CE2F-42A0-9FA7-6700D4324097}" srcId="{2A611C93-669D-43EB-BAF3-4E44AACD2CDE}" destId="{488BA0DF-535A-4D61-BE0A-B6849ED49264}" srcOrd="2" destOrd="0" parTransId="{04A93865-5E41-4317-9652-5EB7FC397227}" sibTransId="{8065BEA6-A095-44AF-8FD4-7D862EADBCCA}"/>
    <dgm:cxn modelId="{64EC0D9A-A06C-4213-A49B-57BBEB17C7FD}" srcId="{2A611C93-669D-43EB-BAF3-4E44AACD2CDE}" destId="{F98D4626-DA8A-4849-9DE6-66988ECBCD53}" srcOrd="3" destOrd="0" parTransId="{F1E36DA1-F6C4-4925-A9AC-66A6B632F0F1}" sibTransId="{63FD0F30-6178-40AA-9A68-6AE0BD118ECC}"/>
    <dgm:cxn modelId="{6567A398-DE51-47A2-9054-D24DDE77B373}" srcId="{2A611C93-669D-43EB-BAF3-4E44AACD2CDE}" destId="{045D0265-165D-4414-A845-5BB84ADD3667}" srcOrd="0" destOrd="0" parTransId="{3074A636-EE08-4FAE-B9D6-64D595226303}" sibTransId="{524DC04F-4AA3-4CAC-8F30-99BD07D3CD03}"/>
    <dgm:cxn modelId="{51101D56-D01F-4813-92A2-87EF62606D36}" type="presOf" srcId="{C25E282C-212F-444C-8D05-4B87C3BDDDA4}" destId="{31C3EF55-A0AE-46D0-B2FA-A8C6223480F7}" srcOrd="0" destOrd="0" presId="urn:microsoft.com/office/officeart/2005/8/layout/default"/>
    <dgm:cxn modelId="{015286BA-B7D0-477E-A5C2-95C820F08A81}" srcId="{2A611C93-669D-43EB-BAF3-4E44AACD2CDE}" destId="{C25E282C-212F-444C-8D05-4B87C3BDDDA4}" srcOrd="1" destOrd="0" parTransId="{7D297557-EDB7-4F8F-8B98-87110B56A8F6}" sibTransId="{E7C1CB39-5B78-4493-94D0-E1DB9EE4D9E9}"/>
    <dgm:cxn modelId="{3C30ED19-1A83-4371-B653-4BC83C3C9D85}" type="presOf" srcId="{F98D4626-DA8A-4849-9DE6-66988ECBCD53}" destId="{DFDB35E0-57F0-4F75-9BB9-F74131AD23D9}" srcOrd="0" destOrd="0" presId="urn:microsoft.com/office/officeart/2005/8/layout/default"/>
    <dgm:cxn modelId="{32182201-831C-4806-8C7C-38FF1AD639C6}" type="presParOf" srcId="{34B33B3E-F3BA-4675-836C-A44098C5746D}" destId="{703AC73B-7292-4DBE-9A19-40DE2C0A1E52}" srcOrd="0" destOrd="0" presId="urn:microsoft.com/office/officeart/2005/8/layout/default"/>
    <dgm:cxn modelId="{0A525480-FE90-4987-8FB2-0E5D3E258EA6}" type="presParOf" srcId="{34B33B3E-F3BA-4675-836C-A44098C5746D}" destId="{9633EAA3-F705-4FF3-B1EC-5CE06783071B}" srcOrd="1" destOrd="0" presId="urn:microsoft.com/office/officeart/2005/8/layout/default"/>
    <dgm:cxn modelId="{EB73B951-D348-4A9E-958B-F0B16ED28F38}" type="presParOf" srcId="{34B33B3E-F3BA-4675-836C-A44098C5746D}" destId="{31C3EF55-A0AE-46D0-B2FA-A8C6223480F7}" srcOrd="2" destOrd="0" presId="urn:microsoft.com/office/officeart/2005/8/layout/default"/>
    <dgm:cxn modelId="{6A40E766-EBC7-4EAC-84B1-773D9FD66CEA}" type="presParOf" srcId="{34B33B3E-F3BA-4675-836C-A44098C5746D}" destId="{CCF5E81C-CE30-489C-815F-7103E9332874}" srcOrd="3" destOrd="0" presId="urn:microsoft.com/office/officeart/2005/8/layout/default"/>
    <dgm:cxn modelId="{07178A15-509E-4FDE-A13A-3790FAD7A7D6}" type="presParOf" srcId="{34B33B3E-F3BA-4675-836C-A44098C5746D}" destId="{65C9A1F1-12C5-4E8F-8326-72288D7D0C27}" srcOrd="4" destOrd="0" presId="urn:microsoft.com/office/officeart/2005/8/layout/default"/>
    <dgm:cxn modelId="{E7F8C733-2EFF-4236-8B6D-80444D7AACBC}" type="presParOf" srcId="{34B33B3E-F3BA-4675-836C-A44098C5746D}" destId="{BE7FAD41-4A63-4890-9DEA-CC077A272DD4}" srcOrd="5" destOrd="0" presId="urn:microsoft.com/office/officeart/2005/8/layout/default"/>
    <dgm:cxn modelId="{A9463FD3-6E8B-4A96-A305-2B77FF117959}" type="presParOf" srcId="{34B33B3E-F3BA-4675-836C-A44098C5746D}" destId="{DFDB35E0-57F0-4F75-9BB9-F74131AD23D9}"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AC73B-7292-4DBE-9A19-40DE2C0A1E52}">
      <dsp:nvSpPr>
        <dsp:cNvPr id="0" name=""/>
        <dsp:cNvSpPr/>
      </dsp:nvSpPr>
      <dsp:spPr>
        <a:xfrm>
          <a:off x="868918" y="873"/>
          <a:ext cx="2147887" cy="128873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err="1"/>
            <a:t>Dev</a:t>
          </a:r>
          <a:r>
            <a:rPr lang="en-US" sz="2700" kern="1200" dirty="0"/>
            <a:t> – Test - Deploy</a:t>
          </a:r>
        </a:p>
      </dsp:txBody>
      <dsp:txXfrm>
        <a:off x="868918" y="873"/>
        <a:ext cx="2147887" cy="1288732"/>
      </dsp:txXfrm>
    </dsp:sp>
    <dsp:sp modelId="{31C3EF55-A0AE-46D0-B2FA-A8C6223480F7}">
      <dsp:nvSpPr>
        <dsp:cNvPr id="0" name=""/>
        <dsp:cNvSpPr/>
      </dsp:nvSpPr>
      <dsp:spPr>
        <a:xfrm>
          <a:off x="3231594" y="873"/>
          <a:ext cx="2147887" cy="128873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Software</a:t>
          </a:r>
        </a:p>
        <a:p>
          <a:pPr marL="0" lvl="0" indent="0" algn="ctr" defTabSz="1200150">
            <a:lnSpc>
              <a:spcPct val="90000"/>
            </a:lnSpc>
            <a:spcBef>
              <a:spcPct val="0"/>
            </a:spcBef>
            <a:spcAft>
              <a:spcPct val="35000"/>
            </a:spcAft>
            <a:buNone/>
          </a:pPr>
          <a:r>
            <a:rPr lang="en-US" sz="2700" kern="1200" dirty="0"/>
            <a:t>Evaluation</a:t>
          </a:r>
        </a:p>
      </dsp:txBody>
      <dsp:txXfrm>
        <a:off x="3231594" y="873"/>
        <a:ext cx="2147887" cy="1288732"/>
      </dsp:txXfrm>
    </dsp:sp>
    <dsp:sp modelId="{65C9A1F1-12C5-4E8F-8326-72288D7D0C27}">
      <dsp:nvSpPr>
        <dsp:cNvPr id="0" name=""/>
        <dsp:cNvSpPr/>
      </dsp:nvSpPr>
      <dsp:spPr>
        <a:xfrm>
          <a:off x="868918" y="1504394"/>
          <a:ext cx="2147887" cy="128873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Hardware Resources</a:t>
          </a:r>
        </a:p>
      </dsp:txBody>
      <dsp:txXfrm>
        <a:off x="868918" y="1504394"/>
        <a:ext cx="2147887" cy="1288732"/>
      </dsp:txXfrm>
    </dsp:sp>
    <dsp:sp modelId="{DFDB35E0-57F0-4F75-9BB9-F74131AD23D9}">
      <dsp:nvSpPr>
        <dsp:cNvPr id="0" name=""/>
        <dsp:cNvSpPr/>
      </dsp:nvSpPr>
      <dsp:spPr>
        <a:xfrm>
          <a:off x="3231594" y="1504394"/>
          <a:ext cx="2147887" cy="128873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Running Alternate OS</a:t>
          </a:r>
        </a:p>
      </dsp:txBody>
      <dsp:txXfrm>
        <a:off x="3231594" y="1504394"/>
        <a:ext cx="2147887" cy="128873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07164180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Shape 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 name="Shape 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0" name="Shape 2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6758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0" name="Shape 3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9" name="Shape 3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2" name="Shape 2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3" name="Shape 3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7" name="Shape 3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1" name="Shape 3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3" name="Shape 4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7" name="Shape 4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7" name="Shape 3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1420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4" name="Shape 3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1" name="Shape 3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Shape 892"/>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3" name="Shape 893"/>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Clr>
                <a:schemeClr val="dk1"/>
              </a:buClr>
              <a:buFont typeface="Arial"/>
              <a:buNone/>
            </a:pPr>
            <a:r>
              <a:rPr lang="en-US">
                <a:solidFill>
                  <a:schemeClr val="dk1"/>
                </a:solidFill>
              </a:rPr>
              <a:t>And you can see the obvious analogies to servers here. We’ve been woken up to deal with a sick pet-server.  We’ve all been really proud of ourselve when we’ve figured out that we needed 12 of this type of machine, so we named them after the zodiac.  It’s okay.  We’ve all done it. It’s understandable. </a:t>
            </a:r>
          </a:p>
        </p:txBody>
      </p:sp>
    </p:spTree>
    <p:extLst>
      <p:ext uri="{BB962C8B-B14F-4D97-AF65-F5344CB8AC3E}">
        <p14:creationId xmlns:p14="http://schemas.microsoft.com/office/powerpoint/2010/main" val="1233261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Shape 909"/>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0" name="Shape 910"/>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a:lnSpc>
                <a:spcPct val="117999"/>
              </a:lnSpc>
              <a:spcBef>
                <a:spcPts val="0"/>
              </a:spcBef>
              <a:buClr>
                <a:schemeClr val="dk1"/>
              </a:buClr>
              <a:buFont typeface="Arial"/>
              <a:buNone/>
            </a:pPr>
            <a:r>
              <a:rPr lang="en-US">
                <a:solidFill>
                  <a:schemeClr val="dk1"/>
                </a:solidFill>
              </a:rPr>
              <a:t>Under an imperative system, you have a series of tasks.  Create images, 3 frontends, create 2 services, etc. </a:t>
            </a:r>
          </a:p>
          <a:p>
            <a:pPr lvl="0" rtl="0">
              <a:spcBef>
                <a:spcPts val="0"/>
              </a:spcBef>
              <a:buNone/>
            </a:pPr>
            <a:endParaRPr>
              <a:solidFill>
                <a:schemeClr val="dk1"/>
              </a:solidFill>
            </a:endParaRPr>
          </a:p>
        </p:txBody>
      </p:sp>
    </p:spTree>
    <p:extLst>
      <p:ext uri="{BB962C8B-B14F-4D97-AF65-F5344CB8AC3E}">
        <p14:creationId xmlns:p14="http://schemas.microsoft.com/office/powerpoint/2010/main" val="1010463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Shape 921"/>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2" name="Shape 922"/>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lnSpc>
                <a:spcPct val="117999"/>
              </a:lnSpc>
              <a:spcBef>
                <a:spcPts val="0"/>
              </a:spcBef>
              <a:buClr>
                <a:schemeClr val="dk1"/>
              </a:buClr>
              <a:buFont typeface="Arial"/>
              <a:buNone/>
            </a:pPr>
            <a:r>
              <a:rPr lang="en-US">
                <a:solidFill>
                  <a:schemeClr val="dk1"/>
                </a:solidFill>
              </a:rPr>
              <a:t>If something dies, something has to react.  Under your worst case it’s an admin that has to react.  Maybe you have something automated. </a:t>
            </a:r>
          </a:p>
        </p:txBody>
      </p:sp>
    </p:spTree>
    <p:extLst>
      <p:ext uri="{BB962C8B-B14F-4D97-AF65-F5344CB8AC3E}">
        <p14:creationId xmlns:p14="http://schemas.microsoft.com/office/powerpoint/2010/main" val="35040765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Shape 934"/>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5" name="Shape 935"/>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lnSpc>
                <a:spcPct val="117999"/>
              </a:lnSpc>
              <a:spcBef>
                <a:spcPts val="0"/>
              </a:spcBef>
              <a:buNone/>
            </a:pPr>
            <a:r>
              <a:rPr lang="en-US">
                <a:solidFill>
                  <a:schemeClr val="dk1"/>
                </a:solidFill>
              </a:rPr>
              <a:t>Under a desired state, you just say this is what I want, 3, 2, 1. </a:t>
            </a:r>
          </a:p>
          <a:p>
            <a:pPr lvl="0" rtl="0">
              <a:lnSpc>
                <a:spcPct val="117999"/>
              </a:lnSpc>
              <a:spcBef>
                <a:spcPts val="0"/>
              </a:spcBef>
              <a:buNone/>
            </a:pPr>
            <a:r>
              <a:rPr lang="en-US">
                <a:solidFill>
                  <a:schemeClr val="dk1"/>
                </a:solidFill>
              </a:rPr>
              <a:t>Then if something blows up, you’re no longer in the desired state, so Kubernetes will fix it. </a:t>
            </a:r>
          </a:p>
          <a:p>
            <a:pPr lvl="0" rtl="0">
              <a:spcBef>
                <a:spcPts val="0"/>
              </a:spcBef>
              <a:buNone/>
            </a:pPr>
            <a:endParaRPr>
              <a:solidFill>
                <a:schemeClr val="dk1"/>
              </a:solidFill>
            </a:endParaRPr>
          </a:p>
        </p:txBody>
      </p:sp>
    </p:spTree>
    <p:extLst>
      <p:ext uri="{BB962C8B-B14F-4D97-AF65-F5344CB8AC3E}">
        <p14:creationId xmlns:p14="http://schemas.microsoft.com/office/powerpoint/2010/main" val="28181790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Shape 952"/>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3" name="Shape 953"/>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Clr>
                <a:schemeClr val="dk1"/>
              </a:buClr>
              <a:buFont typeface="Arial"/>
              <a:buNone/>
            </a:pPr>
            <a:r>
              <a:rPr lang="en-US">
                <a:solidFill>
                  <a:schemeClr val="dk1"/>
                </a:solidFill>
              </a:rPr>
              <a:t>So you tell an employee or  co-worker to go home and get some sleep, and that’s all you have to do.  But you have to tell child everything in this rote set of steps.  And those of you who don’t have children might be wondering, do you really have to tell them to go upstairs? YES otherwise you end up with a naked child in your living room. </a:t>
            </a:r>
          </a:p>
          <a:p>
            <a:pPr lvl="0" rtl="0">
              <a:spcBef>
                <a:spcPts val="0"/>
              </a:spcBef>
              <a:buClr>
                <a:schemeClr val="dk1"/>
              </a:buClr>
              <a:buFont typeface="Arial"/>
              <a:buNone/>
            </a:pPr>
            <a:endParaRPr>
              <a:solidFill>
                <a:schemeClr val="dk1"/>
              </a:solidFill>
            </a:endParaRPr>
          </a:p>
          <a:p>
            <a:pPr lvl="0" rtl="0">
              <a:spcBef>
                <a:spcPts val="0"/>
              </a:spcBef>
              <a:buClr>
                <a:schemeClr val="dk1"/>
              </a:buClr>
              <a:buFont typeface="Arial"/>
              <a:buNone/>
            </a:pPr>
            <a:r>
              <a:rPr lang="en-US">
                <a:solidFill>
                  <a:schemeClr val="dk1"/>
                </a:solidFill>
              </a:rPr>
              <a:t>And this is like just sequential scripts. If you miss a key step you end up seeing things you wish you hadn’t.  </a:t>
            </a:r>
          </a:p>
          <a:p>
            <a:pPr lvl="0" rtl="0">
              <a:spcBef>
                <a:spcPts val="0"/>
              </a:spcBef>
              <a:buNone/>
            </a:pPr>
            <a:endParaRPr>
              <a:solidFill>
                <a:schemeClr val="dk1"/>
              </a:solidFill>
            </a:endParaRPr>
          </a:p>
        </p:txBody>
      </p:sp>
    </p:spTree>
    <p:extLst>
      <p:ext uri="{BB962C8B-B14F-4D97-AF65-F5344CB8AC3E}">
        <p14:creationId xmlns:p14="http://schemas.microsoft.com/office/powerpoint/2010/main" val="1347452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Shape 975"/>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6" name="Shape 976"/>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a:spcBef>
                <a:spcPts val="0"/>
              </a:spcBef>
              <a:buClr>
                <a:schemeClr val="dk1"/>
              </a:buClr>
              <a:buFont typeface="Arial"/>
              <a:buNone/>
            </a:pPr>
            <a:r>
              <a:rPr lang="en-US">
                <a:solidFill>
                  <a:srgbClr val="222222"/>
                </a:solidFill>
              </a:rPr>
              <a:t>A pod is the unit of scheduling in Kubernetes. It is a resource envelope in which one or more containers run. Containers that are part of the same pod are guaranteed to be scheduled together onto the same machine, and can share state via local volumes.</a:t>
            </a:r>
          </a:p>
          <a:p>
            <a:pPr lvl="0">
              <a:spcBef>
                <a:spcPts val="0"/>
              </a:spcBef>
              <a:buClr>
                <a:schemeClr val="dk1"/>
              </a:buClr>
              <a:buFont typeface="Arial"/>
              <a:buNone/>
            </a:pPr>
            <a:endParaRPr>
              <a:solidFill>
                <a:srgbClr val="222222"/>
              </a:solidFill>
            </a:endParaRPr>
          </a:p>
          <a:p>
            <a:pPr lvl="0">
              <a:spcBef>
                <a:spcPts val="0"/>
              </a:spcBef>
              <a:buClr>
                <a:schemeClr val="dk1"/>
              </a:buClr>
              <a:buFont typeface="Arial"/>
              <a:buNone/>
            </a:pPr>
            <a:r>
              <a:rPr lang="en-US">
                <a:solidFill>
                  <a:srgbClr val="222222"/>
                </a:solidFill>
              </a:rPr>
              <a:t>Kubernetes is able to give every pod and service its own IP address. This removes the infrastructure complexity of managing ports, and allows developers to choose any ports they want rather than requiring their software to adapt to the ones chosen by the infrastructure. The latter point is crucial for making it easy to run off-the-shelf open-source applications on Kubernetes--pods can be treated much like VMs or physical hosts, with access to the full port space, oblivious to the fact that they may be sharing the same physical machine with other pods. </a:t>
            </a:r>
          </a:p>
          <a:p>
            <a:pPr lvl="0">
              <a:spcBef>
                <a:spcPts val="0"/>
              </a:spcBef>
              <a:buClr>
                <a:schemeClr val="dk1"/>
              </a:buClr>
              <a:buFont typeface="Arial"/>
              <a:buNone/>
            </a:pPr>
            <a:endParaRPr>
              <a:solidFill>
                <a:schemeClr val="dk1"/>
              </a:solidFill>
            </a:endParaRPr>
          </a:p>
          <a:p>
            <a:pPr lvl="0" rtl="0">
              <a:spcBef>
                <a:spcPts val="0"/>
              </a:spcBef>
              <a:buNone/>
            </a:pPr>
            <a:endParaRPr/>
          </a:p>
        </p:txBody>
      </p:sp>
    </p:spTree>
    <p:extLst>
      <p:ext uri="{BB962C8B-B14F-4D97-AF65-F5344CB8AC3E}">
        <p14:creationId xmlns:p14="http://schemas.microsoft.com/office/powerpoint/2010/main" val="329128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Shape 1002"/>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3" name="Shape 1003"/>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r>
              <a:rPr lang="en-US"/>
              <a:t>On every node is a daemon called a Kubelet.  One of the Kubelet’s jobs is to ensure that pods are healthy. </a:t>
            </a:r>
          </a:p>
        </p:txBody>
      </p:sp>
    </p:spTree>
    <p:extLst>
      <p:ext uri="{BB962C8B-B14F-4D97-AF65-F5344CB8AC3E}">
        <p14:creationId xmlns:p14="http://schemas.microsoft.com/office/powerpoint/2010/main" val="20091899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Shape 1012"/>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3" name="Shape 1013"/>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r>
              <a:rPr lang="en-US"/>
              <a:t>Kubelets do this by sending out a probe that pods respond to.  </a:t>
            </a:r>
          </a:p>
        </p:txBody>
      </p:sp>
    </p:spTree>
    <p:extLst>
      <p:ext uri="{BB962C8B-B14F-4D97-AF65-F5344CB8AC3E}">
        <p14:creationId xmlns:p14="http://schemas.microsoft.com/office/powerpoint/2010/main" val="2170463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Shape 1024"/>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5" name="Shape 1025"/>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r>
              <a:rPr lang="en-US"/>
              <a:t>If the Kubelet gets back multiple bad responses </a:t>
            </a:r>
          </a:p>
        </p:txBody>
      </p:sp>
    </p:spTree>
    <p:extLst>
      <p:ext uri="{BB962C8B-B14F-4D97-AF65-F5344CB8AC3E}">
        <p14:creationId xmlns:p14="http://schemas.microsoft.com/office/powerpoint/2010/main" val="886926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Shape 1037"/>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8" name="Shape 1038"/>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r>
              <a:rPr lang="en-US"/>
              <a:t>It restarts the Pod.</a:t>
            </a:r>
          </a:p>
        </p:txBody>
      </p:sp>
    </p:spTree>
    <p:extLst>
      <p:ext uri="{BB962C8B-B14F-4D97-AF65-F5344CB8AC3E}">
        <p14:creationId xmlns:p14="http://schemas.microsoft.com/office/powerpoint/2010/main" val="28951097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Shape 1049"/>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0" name="Shape 1050"/>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endParaRPr sz="1400"/>
          </a:p>
        </p:txBody>
      </p:sp>
    </p:spTree>
    <p:extLst>
      <p:ext uri="{BB962C8B-B14F-4D97-AF65-F5344CB8AC3E}">
        <p14:creationId xmlns:p14="http://schemas.microsoft.com/office/powerpoint/2010/main" val="33430287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Shape 1057"/>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8" name="Shape 1058"/>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endParaRPr sz="1400"/>
          </a:p>
        </p:txBody>
      </p:sp>
    </p:spTree>
    <p:extLst>
      <p:ext uri="{BB962C8B-B14F-4D97-AF65-F5344CB8AC3E}">
        <p14:creationId xmlns:p14="http://schemas.microsoft.com/office/powerpoint/2010/main" val="30703109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Shape 1066"/>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7" name="Shape 1067"/>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r>
              <a:rPr lang="en-US"/>
              <a:t>This cycle then starts all over again.</a:t>
            </a:r>
          </a:p>
        </p:txBody>
      </p:sp>
    </p:spTree>
    <p:extLst>
      <p:ext uri="{BB962C8B-B14F-4D97-AF65-F5344CB8AC3E}">
        <p14:creationId xmlns:p14="http://schemas.microsoft.com/office/powerpoint/2010/main" val="15093780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Shape 1078"/>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9" name="Shape 1079"/>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r>
              <a:rPr lang="en-US"/>
              <a:t>And, hopefully, this time the app is functioning properly.</a:t>
            </a:r>
          </a:p>
        </p:txBody>
      </p:sp>
    </p:spTree>
    <p:extLst>
      <p:ext uri="{BB962C8B-B14F-4D97-AF65-F5344CB8AC3E}">
        <p14:creationId xmlns:p14="http://schemas.microsoft.com/office/powerpoint/2010/main" val="3633299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Shape 1250"/>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1" name="Shape 1251"/>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a:spcBef>
                <a:spcPts val="0"/>
              </a:spcBef>
              <a:buNone/>
            </a:pPr>
            <a:r>
              <a:rPr lang="en-US"/>
              <a:t>Okay, so we’ve been talking about how containers are cattle, and we don’t care about them.  But at some level we do.  We don’t care which Pod serves up a particular request, but we have to get one of them to do it.  How do we map this thing we don’t have a lot of regard for, to something we do - services. </a:t>
            </a:r>
          </a:p>
          <a:p>
            <a:pPr lvl="0">
              <a:spcBef>
                <a:spcPts val="0"/>
              </a:spcBef>
              <a:buNone/>
            </a:pPr>
            <a:endParaRPr/>
          </a:p>
          <a:p>
            <a:pPr lvl="0">
              <a:spcBef>
                <a:spcPts val="0"/>
              </a:spcBef>
              <a:buNone/>
            </a:pPr>
            <a:r>
              <a:rPr lang="en-US"/>
              <a:t>Services denote names we give to certain collection of pods so that we can map frontend-deployment-715099486-dj49s to frontend request. </a:t>
            </a:r>
          </a:p>
          <a:p>
            <a:pPr lvl="0">
              <a:spcBef>
                <a:spcPts val="0"/>
              </a:spcBef>
              <a:buNone/>
            </a:pPr>
            <a:r>
              <a:rPr lang="en-US"/>
              <a:t>  </a:t>
            </a:r>
          </a:p>
          <a:p>
            <a:pPr lvl="0">
              <a:spcBef>
                <a:spcPts val="0"/>
              </a:spcBef>
              <a:buClr>
                <a:schemeClr val="dk1"/>
              </a:buClr>
              <a:buFont typeface="Arial"/>
              <a:buNone/>
            </a:pPr>
            <a:r>
              <a:rPr lang="en-US">
                <a:solidFill>
                  <a:schemeClr val="dk1"/>
                </a:solidFill>
              </a:rPr>
              <a:t>Kubernetes supports naming and load balancing using the service abstraction: a service has a name and maps to a dynamic set of pods defined by a label selector. Any container in the cluster can connect to the service using the service name. Under the covers, Kubernetes automatically load-balances connections to the service among the pods that match the label selector, and keeps track of where the pods are running as they get rescheduled over time due to failures.</a:t>
            </a:r>
          </a:p>
          <a:p>
            <a:pPr lvl="0" rtl="0">
              <a:spcBef>
                <a:spcPts val="0"/>
              </a:spcBef>
              <a:buNone/>
            </a:pPr>
            <a:endParaRPr/>
          </a:p>
        </p:txBody>
      </p:sp>
    </p:spTree>
    <p:extLst>
      <p:ext uri="{BB962C8B-B14F-4D97-AF65-F5344CB8AC3E}">
        <p14:creationId xmlns:p14="http://schemas.microsoft.com/office/powerpoint/2010/main" val="1539861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Shape 1271"/>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2" name="Shape 1272"/>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endParaRPr sz="1400"/>
          </a:p>
        </p:txBody>
      </p:sp>
    </p:spTree>
    <p:extLst>
      <p:ext uri="{BB962C8B-B14F-4D97-AF65-F5344CB8AC3E}">
        <p14:creationId xmlns:p14="http://schemas.microsoft.com/office/powerpoint/2010/main" val="31495978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Shape 1292"/>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3" name="Shape 1293"/>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a:spcBef>
                <a:spcPts val="0"/>
              </a:spcBef>
              <a:buNone/>
            </a:pPr>
            <a:r>
              <a:rPr lang="en-US"/>
              <a:t>How do we do this?  Labels. </a:t>
            </a:r>
          </a:p>
          <a:p>
            <a:pPr lvl="0">
              <a:spcBef>
                <a:spcPts val="0"/>
              </a:spcBef>
              <a:buNone/>
            </a:pPr>
            <a:endParaRPr/>
          </a:p>
          <a:p>
            <a:pPr lvl="0">
              <a:spcBef>
                <a:spcPts val="0"/>
              </a:spcBef>
              <a:buNone/>
            </a:pPr>
            <a:r>
              <a:rPr lang="en-US"/>
              <a:t>Labels are arbitrary key-value pairs that we can add to any pod. </a:t>
            </a:r>
          </a:p>
          <a:p>
            <a:pPr lvl="0">
              <a:spcBef>
                <a:spcPts val="0"/>
              </a:spcBef>
              <a:buNone/>
            </a:pPr>
            <a:endParaRPr/>
          </a:p>
          <a:p>
            <a:pPr lvl="0" rtl="0">
              <a:spcBef>
                <a:spcPts val="0"/>
              </a:spcBef>
              <a:buNone/>
            </a:pPr>
            <a:endParaRPr/>
          </a:p>
        </p:txBody>
      </p:sp>
    </p:spTree>
    <p:extLst>
      <p:ext uri="{BB962C8B-B14F-4D97-AF65-F5344CB8AC3E}">
        <p14:creationId xmlns:p14="http://schemas.microsoft.com/office/powerpoint/2010/main" val="206891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Shape 1313"/>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4" name="Shape 1314"/>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a:spcBef>
                <a:spcPts val="0"/>
              </a:spcBef>
              <a:buNone/>
            </a:pPr>
            <a:r>
              <a:rPr lang="en-US"/>
              <a:t>Let’s talk about labels for a second.  This is how Kubernetes does grouping.  </a:t>
            </a:r>
            <a:br>
              <a:rPr lang="en-US"/>
            </a:br>
            <a:br>
              <a:rPr lang="en-US"/>
            </a:br>
            <a:r>
              <a:rPr lang="en-US"/>
              <a:t>Kubernetes supports labels which are arbitrary key/value pairs that users attach to pods (and in fact to any object in the system). Users can use additional labels to tag the service name, service instance (production, staging, test), and in general, any subset of their pods. A label query (called a “label selector”) is used to select which set of pods an operation should be applied to. Taken together, labels and deployments allow for very flexible update semantics.</a:t>
            </a:r>
          </a:p>
          <a:p>
            <a:pPr lvl="0" rtl="0">
              <a:spcBef>
                <a:spcPts val="0"/>
              </a:spcBef>
              <a:buNone/>
            </a:pPr>
            <a:endParaRPr/>
          </a:p>
        </p:txBody>
      </p:sp>
    </p:spTree>
    <p:extLst>
      <p:ext uri="{BB962C8B-B14F-4D97-AF65-F5344CB8AC3E}">
        <p14:creationId xmlns:p14="http://schemas.microsoft.com/office/powerpoint/2010/main" val="33979654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Shape 1325"/>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6" name="Shape 1326"/>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endParaRPr sz="1400"/>
          </a:p>
        </p:txBody>
      </p:sp>
    </p:spTree>
    <p:extLst>
      <p:ext uri="{BB962C8B-B14F-4D97-AF65-F5344CB8AC3E}">
        <p14:creationId xmlns:p14="http://schemas.microsoft.com/office/powerpoint/2010/main" val="1387031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Shape 1338"/>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9" name="Shape 1339"/>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endParaRPr sz="1400"/>
          </a:p>
        </p:txBody>
      </p:sp>
    </p:spTree>
    <p:extLst>
      <p:ext uri="{BB962C8B-B14F-4D97-AF65-F5344CB8AC3E}">
        <p14:creationId xmlns:p14="http://schemas.microsoft.com/office/powerpoint/2010/main" val="6954825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Shape 1351"/>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2" name="Shape 1352"/>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r>
              <a:rPr lang="en-US"/>
              <a:t>By default, Kubernetes objects are only reachable from within their cluster -- these services are of type ClusterIP by default.  This applies to services, as well.  But Services also support externally visible IP addresses as well.  As of the time of this writing, there are two external types: LoadBalancer and NodePort.   A service of type LoadBalancer will round robin traffic to all of it’s targetted pods (like in the slide on screen).  A service of type NodePort will open use the node’s IP address and a port given by the service to open up a communication pathway with your app.</a:t>
            </a:r>
          </a:p>
        </p:txBody>
      </p:sp>
    </p:spTree>
    <p:extLst>
      <p:ext uri="{BB962C8B-B14F-4D97-AF65-F5344CB8AC3E}">
        <p14:creationId xmlns:p14="http://schemas.microsoft.com/office/powerpoint/2010/main" val="12533233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Shape 1385"/>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6" name="Shape 1386"/>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r>
              <a:rPr lang="en-US"/>
              <a:t>Until now, we haven’t really talked about machines.  In my opinion, that’s one of the great things about Kubernetes -- it lets you focus on what really matters:  the application.  But, applications (or Pods in Kuberntes lingo) have to run on machines.  You saw before that when we launched a Pod, Kubernetes assigned it to a machine (or Node in Kubernetes lingo) for us.  Still, it would be nice if we didn’t have to launch Pods directly.  </a:t>
            </a:r>
            <a:br>
              <a:rPr lang="en-US"/>
            </a:br>
            <a:br>
              <a:rPr lang="en-US"/>
            </a:br>
            <a:r>
              <a:rPr lang="en-US"/>
              <a:t>To that end, Kubernetes gives us another structure called “Deployments”.  Deployments understand “desired state”.   Ie, we specify how many replicas we want of our application and a deployment will actively monitor our pods and make sure we always have enough running.</a:t>
            </a:r>
            <a:br>
              <a:rPr lang="en-US"/>
            </a:br>
            <a:br>
              <a:rPr lang="en-US"/>
            </a:br>
            <a:r>
              <a:rPr lang="en-US"/>
              <a:t>On screen we have three Nodes and one Pod.  Since we’ve only specified that we want one of our Pods running, all is good in the world.</a:t>
            </a:r>
          </a:p>
        </p:txBody>
      </p:sp>
    </p:spTree>
    <p:extLst>
      <p:ext uri="{BB962C8B-B14F-4D97-AF65-F5344CB8AC3E}">
        <p14:creationId xmlns:p14="http://schemas.microsoft.com/office/powerpoint/2010/main" val="36983168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Shape 1398"/>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9" name="Shape 1399"/>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r>
              <a:rPr lang="en-US"/>
              <a:t>If we were to specify that we want 3 versions of our app running (possibly using `kubectl apply`), the Deployment would notice that our desired state doesn’t match our current state and work to rectify the problem.</a:t>
            </a:r>
          </a:p>
        </p:txBody>
      </p:sp>
    </p:spTree>
    <p:extLst>
      <p:ext uri="{BB962C8B-B14F-4D97-AF65-F5344CB8AC3E}">
        <p14:creationId xmlns:p14="http://schemas.microsoft.com/office/powerpoint/2010/main" val="2436412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Shape 1411"/>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2" name="Shape 1412"/>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endParaRPr sz="1400"/>
          </a:p>
        </p:txBody>
      </p:sp>
    </p:spTree>
    <p:extLst>
      <p:ext uri="{BB962C8B-B14F-4D97-AF65-F5344CB8AC3E}">
        <p14:creationId xmlns:p14="http://schemas.microsoft.com/office/powerpoint/2010/main" val="36294056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Shape 1430"/>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1" name="Shape 1431"/>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r>
              <a:rPr lang="en-US"/>
              <a:t>If a Pod we’re to disappear for any reason (such as in the example above, where a Node went down, taking the Pod with it), the deployment would notice that and try to schedule a new Pod on one of the available machines.</a:t>
            </a:r>
          </a:p>
        </p:txBody>
      </p:sp>
    </p:spTree>
    <p:extLst>
      <p:ext uri="{BB962C8B-B14F-4D97-AF65-F5344CB8AC3E}">
        <p14:creationId xmlns:p14="http://schemas.microsoft.com/office/powerpoint/2010/main" val="17874553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Shape 1446"/>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7" name="Shape 1447"/>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endParaRPr sz="1400"/>
          </a:p>
        </p:txBody>
      </p:sp>
    </p:spTree>
    <p:extLst>
      <p:ext uri="{BB962C8B-B14F-4D97-AF65-F5344CB8AC3E}">
        <p14:creationId xmlns:p14="http://schemas.microsoft.com/office/powerpoint/2010/main" val="24328945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Shape 1478"/>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9" name="Shape 1479"/>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r>
              <a:rPr lang="en-US"/>
              <a:t>So it happened - the code has changed.  Now what do we do?  We update it.  </a:t>
            </a:r>
            <a:br>
              <a:rPr lang="en-US"/>
            </a:br>
            <a:br>
              <a:rPr lang="en-US"/>
            </a:br>
            <a:r>
              <a:rPr lang="en-US"/>
              <a:t>When it comes to deploying code, we want to avoid downtime at all costs.  We want to be able to cautiously rollout changes and, if necessary, be able to quickly roll back to a working state.  Some design patterns in the space have evolved:  namely Blue/Green and Canary deployments.   Kubernetes can handle both but let’s take a second to see the built-in RollingUpdate strategy of Deployments.</a:t>
            </a:r>
            <a:br>
              <a:rPr lang="en-US"/>
            </a:br>
            <a:br>
              <a:rPr lang="en-US"/>
            </a:br>
            <a:r>
              <a:rPr lang="en-US"/>
              <a:t>RollingUpdates allow us to rollout a new version of a Pod, while keeping the old version around.   As we are scaling up the new version of our Pods, *both* will still be getting traffic.  This allows us to cautiously test that the new version works as expected.  And, if it doesn’t, we can stop the update and rollback to the version we had before.</a:t>
            </a:r>
            <a:br>
              <a:rPr lang="en-US"/>
            </a:br>
            <a:br>
              <a:rPr lang="en-US"/>
            </a:br>
            <a:r>
              <a:rPr lang="en-US"/>
              <a:t>The next couple of slides show this in action.</a:t>
            </a:r>
          </a:p>
        </p:txBody>
      </p:sp>
    </p:spTree>
    <p:extLst>
      <p:ext uri="{BB962C8B-B14F-4D97-AF65-F5344CB8AC3E}">
        <p14:creationId xmlns:p14="http://schemas.microsoft.com/office/powerpoint/2010/main" val="39803859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Shape 1501"/>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2" name="Shape 1502"/>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r>
              <a:rPr lang="en-US"/>
              <a:t>First we create a new version of our Pod.</a:t>
            </a:r>
          </a:p>
        </p:txBody>
      </p:sp>
    </p:spTree>
    <p:extLst>
      <p:ext uri="{BB962C8B-B14F-4D97-AF65-F5344CB8AC3E}">
        <p14:creationId xmlns:p14="http://schemas.microsoft.com/office/powerpoint/2010/main" val="42545028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Shape 1526"/>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7" name="Shape 1527"/>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r>
              <a:rPr lang="en-US"/>
              <a:t>The the Service pics it up and start routing traffic to the new Pod.</a:t>
            </a:r>
          </a:p>
        </p:txBody>
      </p:sp>
    </p:spTree>
    <p:extLst>
      <p:ext uri="{BB962C8B-B14F-4D97-AF65-F5344CB8AC3E}">
        <p14:creationId xmlns:p14="http://schemas.microsoft.com/office/powerpoint/2010/main" val="1752448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Shape 1552"/>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3" name="Shape 1553"/>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r>
              <a:rPr lang="en-US"/>
              <a:t>The we unhook on of the old Pods.</a:t>
            </a:r>
          </a:p>
        </p:txBody>
      </p:sp>
    </p:spTree>
    <p:extLst>
      <p:ext uri="{BB962C8B-B14F-4D97-AF65-F5344CB8AC3E}">
        <p14:creationId xmlns:p14="http://schemas.microsoft.com/office/powerpoint/2010/main" val="34319748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Shape 1577"/>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8" name="Shape 1578"/>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r>
              <a:rPr lang="en-US"/>
              <a:t>Finally, we get rid of it.  </a:t>
            </a:r>
          </a:p>
        </p:txBody>
      </p:sp>
    </p:spTree>
    <p:extLst>
      <p:ext uri="{BB962C8B-B14F-4D97-AF65-F5344CB8AC3E}">
        <p14:creationId xmlns:p14="http://schemas.microsoft.com/office/powerpoint/2010/main" val="31760124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Shape 1598"/>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9" name="Shape 1599"/>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r>
              <a:rPr lang="en-US"/>
              <a:t>This cycle continues until we’re left with just the desired amount of Pods (all of which will be of our new version).</a:t>
            </a:r>
          </a:p>
        </p:txBody>
      </p:sp>
    </p:spTree>
    <p:extLst>
      <p:ext uri="{BB962C8B-B14F-4D97-AF65-F5344CB8AC3E}">
        <p14:creationId xmlns:p14="http://schemas.microsoft.com/office/powerpoint/2010/main" val="35842020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Shape 1621"/>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2" name="Shape 1622"/>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endParaRPr sz="1400"/>
          </a:p>
        </p:txBody>
      </p:sp>
    </p:spTree>
    <p:extLst>
      <p:ext uri="{BB962C8B-B14F-4D97-AF65-F5344CB8AC3E}">
        <p14:creationId xmlns:p14="http://schemas.microsoft.com/office/powerpoint/2010/main" val="42489547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Shape 1645"/>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6" name="Shape 1646"/>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endParaRPr sz="1400"/>
          </a:p>
        </p:txBody>
      </p:sp>
    </p:spTree>
    <p:extLst>
      <p:ext uri="{BB962C8B-B14F-4D97-AF65-F5344CB8AC3E}">
        <p14:creationId xmlns:p14="http://schemas.microsoft.com/office/powerpoint/2010/main" val="31225194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Shape 1668"/>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9" name="Shape 1669"/>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endParaRPr sz="1400"/>
          </a:p>
        </p:txBody>
      </p:sp>
    </p:spTree>
    <p:extLst>
      <p:ext uri="{BB962C8B-B14F-4D97-AF65-F5344CB8AC3E}">
        <p14:creationId xmlns:p14="http://schemas.microsoft.com/office/powerpoint/2010/main" val="30107174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Shape 1687"/>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8" name="Shape 1688"/>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endParaRPr sz="1400"/>
          </a:p>
        </p:txBody>
      </p:sp>
    </p:spTree>
    <p:extLst>
      <p:ext uri="{BB962C8B-B14F-4D97-AF65-F5344CB8AC3E}">
        <p14:creationId xmlns:p14="http://schemas.microsoft.com/office/powerpoint/2010/main" val="16980556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Shape 1708"/>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9" name="Shape 1709"/>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endParaRPr sz="1400"/>
          </a:p>
        </p:txBody>
      </p:sp>
    </p:spTree>
    <p:extLst>
      <p:ext uri="{BB962C8B-B14F-4D97-AF65-F5344CB8AC3E}">
        <p14:creationId xmlns:p14="http://schemas.microsoft.com/office/powerpoint/2010/main" val="15930614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Shape 1730"/>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1" name="Shape 1731"/>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endParaRPr sz="1400"/>
          </a:p>
        </p:txBody>
      </p:sp>
    </p:spTree>
    <p:extLst>
      <p:ext uri="{BB962C8B-B14F-4D97-AF65-F5344CB8AC3E}">
        <p14:creationId xmlns:p14="http://schemas.microsoft.com/office/powerpoint/2010/main" val="11593667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Shape 1751"/>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2" name="Shape 1752"/>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endParaRPr sz="1400"/>
          </a:p>
        </p:txBody>
      </p:sp>
    </p:spTree>
    <p:extLst>
      <p:ext uri="{BB962C8B-B14F-4D97-AF65-F5344CB8AC3E}">
        <p14:creationId xmlns:p14="http://schemas.microsoft.com/office/powerpoint/2010/main" val="68438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Shape 1783"/>
          <p:cNvSpPr>
            <a:spLocks noGrp="1" noRot="1" noChangeAspect="1"/>
          </p:cNvSpPr>
          <p:nvPr>
            <p:ph type="sldImg" idx="2"/>
          </p:nvPr>
        </p:nvSpPr>
        <p:spPr>
          <a:xfrm>
            <a:off x="4064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4" name="Shape 1784"/>
          <p:cNvSpPr txBox="1">
            <a:spLocks noGrp="1"/>
          </p:cNvSpPr>
          <p:nvPr>
            <p:ph type="body" idx="1"/>
          </p:nvPr>
        </p:nvSpPr>
        <p:spPr>
          <a:xfrm>
            <a:off x="701039" y="4415789"/>
            <a:ext cx="5608200" cy="4183500"/>
          </a:xfrm>
          <a:prstGeom prst="rect">
            <a:avLst/>
          </a:prstGeom>
        </p:spPr>
        <p:txBody>
          <a:bodyPr lIns="91425" tIns="91425" rIns="91425" bIns="91425" anchor="ctr" anchorCtr="0">
            <a:noAutofit/>
          </a:bodyPr>
          <a:lstStyle/>
          <a:p>
            <a:pPr lvl="0" rtl="0">
              <a:spcBef>
                <a:spcPts val="0"/>
              </a:spcBef>
              <a:buNone/>
            </a:pPr>
            <a:endParaRPr/>
          </a:p>
        </p:txBody>
      </p:sp>
      <p:sp>
        <p:nvSpPr>
          <p:cNvPr id="1785" name="Shape 1785"/>
          <p:cNvSpPr txBox="1">
            <a:spLocks noGrp="1"/>
          </p:cNvSpPr>
          <p:nvPr>
            <p:ph type="sldNum" idx="12"/>
          </p:nvPr>
        </p:nvSpPr>
        <p:spPr>
          <a:xfrm>
            <a:off x="3970937" y="8829967"/>
            <a:ext cx="3037800" cy="464700"/>
          </a:xfrm>
          <a:prstGeom prst="rect">
            <a:avLst/>
          </a:prstGeom>
        </p:spPr>
        <p:txBody>
          <a:bodyPr lIns="91425" tIns="91425" rIns="91425" bIns="91425" anchor="b" anchorCtr="0">
            <a:noAutofit/>
          </a:bodyPr>
          <a:lstStyle/>
          <a:p>
            <a:pPr lvl="0" rtl="0">
              <a:spcBef>
                <a:spcPts val="0"/>
              </a:spcBef>
              <a:buClr>
                <a:srgbClr val="000000"/>
              </a:buClr>
              <a:buSzPct val="116666"/>
              <a:buFont typeface="Arial"/>
              <a:buNone/>
            </a:pPr>
            <a:endParaRPr/>
          </a:p>
          <a:p>
            <a:pPr lvl="1" rtl="0">
              <a:spcBef>
                <a:spcPts val="0"/>
              </a:spcBef>
              <a:buClr>
                <a:srgbClr val="000000"/>
              </a:buClr>
              <a:buSzPct val="100000"/>
              <a:buFont typeface="Arial"/>
              <a:buNone/>
            </a:pPr>
            <a:endParaRPr/>
          </a:p>
          <a:p>
            <a:pPr lvl="2" rtl="0">
              <a:spcBef>
                <a:spcPts val="0"/>
              </a:spcBef>
              <a:buClr>
                <a:srgbClr val="000000"/>
              </a:buClr>
              <a:buSzPct val="100000"/>
              <a:buFont typeface="Arial"/>
              <a:buNone/>
            </a:pPr>
            <a:endParaRPr/>
          </a:p>
          <a:p>
            <a:pPr lvl="3" rtl="0">
              <a:spcBef>
                <a:spcPts val="0"/>
              </a:spcBef>
              <a:buClr>
                <a:srgbClr val="000000"/>
              </a:buClr>
              <a:buSzPct val="100000"/>
              <a:buFont typeface="Arial"/>
              <a:buNone/>
            </a:pPr>
            <a:endParaRPr/>
          </a:p>
          <a:p>
            <a:pPr lvl="4" rtl="0">
              <a:spcBef>
                <a:spcPts val="0"/>
              </a:spcBef>
              <a:buClr>
                <a:srgbClr val="000000"/>
              </a:buClr>
              <a:buSzPct val="100000"/>
              <a:buFont typeface="Arial"/>
              <a:buNone/>
            </a:pPr>
            <a:endParaRPr/>
          </a:p>
          <a:p>
            <a:pPr lvl="5" rtl="0">
              <a:spcBef>
                <a:spcPts val="0"/>
              </a:spcBef>
              <a:buClr>
                <a:srgbClr val="000000"/>
              </a:buClr>
              <a:buSzPct val="100000"/>
              <a:buFont typeface="Arial"/>
              <a:buNone/>
            </a:pPr>
            <a:endParaRPr/>
          </a:p>
          <a:p>
            <a:pPr lvl="6" rtl="0">
              <a:spcBef>
                <a:spcPts val="0"/>
              </a:spcBef>
              <a:buClr>
                <a:srgbClr val="000000"/>
              </a:buClr>
              <a:buSzPct val="100000"/>
              <a:buFont typeface="Arial"/>
              <a:buNone/>
            </a:pPr>
            <a:endParaRPr/>
          </a:p>
          <a:p>
            <a:pPr lvl="7" rtl="0">
              <a:spcBef>
                <a:spcPts val="0"/>
              </a:spcBef>
              <a:buClr>
                <a:srgbClr val="000000"/>
              </a:buClr>
              <a:buSzPct val="100000"/>
              <a:buFont typeface="Arial"/>
              <a:buNone/>
            </a:pPr>
            <a:endParaRPr/>
          </a:p>
          <a:p>
            <a:pPr lvl="8" rtl="0">
              <a:spcBef>
                <a:spcPts val="0"/>
              </a:spcBef>
              <a:buClr>
                <a:srgbClr val="000000"/>
              </a:buClr>
              <a:buSzPct val="100000"/>
              <a:buFont typeface="Arial"/>
              <a:buNone/>
            </a:pPr>
            <a:endParaRPr/>
          </a:p>
        </p:txBody>
      </p:sp>
    </p:spTree>
    <p:extLst>
      <p:ext uri="{BB962C8B-B14F-4D97-AF65-F5344CB8AC3E}">
        <p14:creationId xmlns:p14="http://schemas.microsoft.com/office/powerpoint/2010/main" val="31885037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Shape 1791"/>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2" name="Shape 1792"/>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endParaRPr sz="1400"/>
          </a:p>
        </p:txBody>
      </p:sp>
    </p:spTree>
    <p:extLst>
      <p:ext uri="{BB962C8B-B14F-4D97-AF65-F5344CB8AC3E}">
        <p14:creationId xmlns:p14="http://schemas.microsoft.com/office/powerpoint/2010/main" val="5333194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Shape 1798"/>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9" name="Shape 1799"/>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endParaRPr sz="1400"/>
          </a:p>
        </p:txBody>
      </p:sp>
    </p:spTree>
    <p:extLst>
      <p:ext uri="{BB962C8B-B14F-4D97-AF65-F5344CB8AC3E}">
        <p14:creationId xmlns:p14="http://schemas.microsoft.com/office/powerpoint/2010/main" val="15703000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Shape 1812"/>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3" name="Shape 1813"/>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endParaRPr sz="1400"/>
          </a:p>
        </p:txBody>
      </p:sp>
    </p:spTree>
    <p:extLst>
      <p:ext uri="{BB962C8B-B14F-4D97-AF65-F5344CB8AC3E}">
        <p14:creationId xmlns:p14="http://schemas.microsoft.com/office/powerpoint/2010/main" val="30386950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Shape 1824"/>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5" name="Shape 1825"/>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endParaRPr sz="1400"/>
          </a:p>
        </p:txBody>
      </p:sp>
    </p:spTree>
    <p:extLst>
      <p:ext uri="{BB962C8B-B14F-4D97-AF65-F5344CB8AC3E}">
        <p14:creationId xmlns:p14="http://schemas.microsoft.com/office/powerpoint/2010/main" val="34938199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Shape 1838"/>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9" name="Shape 1839"/>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endParaRPr sz="1400"/>
          </a:p>
        </p:txBody>
      </p:sp>
    </p:spTree>
    <p:extLst>
      <p:ext uri="{BB962C8B-B14F-4D97-AF65-F5344CB8AC3E}">
        <p14:creationId xmlns:p14="http://schemas.microsoft.com/office/powerpoint/2010/main" val="8927507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Shape 1859"/>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0" name="Shape 1860"/>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endParaRPr sz="1400"/>
          </a:p>
        </p:txBody>
      </p:sp>
    </p:spTree>
    <p:extLst>
      <p:ext uri="{BB962C8B-B14F-4D97-AF65-F5344CB8AC3E}">
        <p14:creationId xmlns:p14="http://schemas.microsoft.com/office/powerpoint/2010/main" val="6566850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Shape 1871"/>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2" name="Shape 1872"/>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endParaRPr sz="1400"/>
          </a:p>
        </p:txBody>
      </p:sp>
    </p:spTree>
    <p:extLst>
      <p:ext uri="{BB962C8B-B14F-4D97-AF65-F5344CB8AC3E}">
        <p14:creationId xmlns:p14="http://schemas.microsoft.com/office/powerpoint/2010/main" val="10378102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Shape 1890"/>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1" name="Shape 1891"/>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rtl="0">
              <a:spcBef>
                <a:spcPts val="0"/>
              </a:spcBef>
              <a:buNone/>
            </a:pPr>
            <a:endParaRPr sz="1400"/>
          </a:p>
        </p:txBody>
      </p:sp>
    </p:spTree>
    <p:extLst>
      <p:ext uri="{BB962C8B-B14F-4D97-AF65-F5344CB8AC3E}">
        <p14:creationId xmlns:p14="http://schemas.microsoft.com/office/powerpoint/2010/main" val="7516464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Shape 1916"/>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7" name="Shape 1917"/>
          <p:cNvSpPr txBox="1">
            <a:spLocks noGrp="1"/>
          </p:cNvSpPr>
          <p:nvPr>
            <p:ph type="body" idx="1"/>
          </p:nvPr>
        </p:nvSpPr>
        <p:spPr>
          <a:xfrm>
            <a:off x="701040" y="4415790"/>
            <a:ext cx="5608200" cy="4183499"/>
          </a:xfrm>
          <a:prstGeom prst="rect">
            <a:avLst/>
          </a:prstGeom>
          <a:noFill/>
          <a:ln>
            <a:noFill/>
          </a:ln>
        </p:spPr>
        <p:txBody>
          <a:bodyPr lIns="93275" tIns="93275" rIns="93275" bIns="93275" anchor="ctr" anchorCtr="0">
            <a:noAutofit/>
          </a:bodyPr>
          <a:lstStyle/>
          <a:p>
            <a:pPr lvl="0">
              <a:spcBef>
                <a:spcPts val="0"/>
              </a:spcBef>
              <a:buNone/>
            </a:pPr>
            <a:r>
              <a:rPr lang="en-US"/>
              <a:t>Kubernetes is a large complicated thing.  There’s more that it can do than we went through here.  We invite you to explore these things as you go forward with Kubernetes.   </a:t>
            </a:r>
            <a:br>
              <a:rPr lang="en-US"/>
            </a:br>
            <a:br>
              <a:rPr lang="en-US"/>
            </a:br>
            <a:r>
              <a:rPr lang="en-US"/>
              <a:t>Persistent Disk:  Long lived storage </a:t>
            </a:r>
          </a:p>
          <a:p>
            <a:pPr lvl="0">
              <a:spcBef>
                <a:spcPts val="0"/>
              </a:spcBef>
              <a:buNone/>
            </a:pPr>
            <a:r>
              <a:rPr lang="en-US"/>
              <a:t>Logging and Monitoring: </a:t>
            </a:r>
          </a:p>
          <a:p>
            <a:pPr lvl="0">
              <a:spcBef>
                <a:spcPts val="0"/>
              </a:spcBef>
              <a:buNone/>
            </a:pPr>
            <a:r>
              <a:rPr lang="en-US"/>
              <a:t>Horizontal Pod Autoscaling: </a:t>
            </a:r>
          </a:p>
          <a:p>
            <a:pPr lvl="0">
              <a:spcBef>
                <a:spcPts val="0"/>
              </a:spcBef>
              <a:buNone/>
            </a:pPr>
            <a:r>
              <a:rPr lang="en-US"/>
              <a:t>Vertical Node Autoscaling:</a:t>
            </a:r>
          </a:p>
          <a:p>
            <a:pPr lvl="0">
              <a:spcBef>
                <a:spcPts val="0"/>
              </a:spcBef>
              <a:buNone/>
            </a:pPr>
            <a:r>
              <a:rPr lang="en-US"/>
              <a:t>Web UI:</a:t>
            </a:r>
          </a:p>
          <a:p>
            <a:pPr lvl="0">
              <a:spcBef>
                <a:spcPts val="0"/>
              </a:spcBef>
              <a:buNone/>
            </a:pPr>
            <a:r>
              <a:rPr lang="en-US"/>
              <a:t>Jobs:</a:t>
            </a:r>
          </a:p>
          <a:p>
            <a:pPr lvl="0">
              <a:spcBef>
                <a:spcPts val="0"/>
              </a:spcBef>
              <a:buNone/>
            </a:pPr>
            <a:r>
              <a:rPr lang="en-US"/>
              <a:t>Pet Sets:</a:t>
            </a:r>
          </a:p>
          <a:p>
            <a:pPr lvl="0">
              <a:spcBef>
                <a:spcPts val="0"/>
              </a:spcBef>
              <a:buNone/>
            </a:pPr>
            <a:r>
              <a:rPr lang="en-US"/>
              <a:t>Daemon Sets:</a:t>
            </a:r>
          </a:p>
          <a:p>
            <a:pPr lvl="0" rtl="0">
              <a:spcBef>
                <a:spcPts val="0"/>
              </a:spcBef>
              <a:buNone/>
            </a:pPr>
            <a:r>
              <a:rPr lang="en-US"/>
              <a:t>Cluster Federation:  </a:t>
            </a:r>
            <a:br>
              <a:rPr lang="en-US"/>
            </a:br>
            <a:r>
              <a:rPr lang="en-US"/>
              <a:t>Ingress (L7 networking):</a:t>
            </a:r>
          </a:p>
        </p:txBody>
      </p:sp>
    </p:spTree>
    <p:extLst>
      <p:ext uri="{BB962C8B-B14F-4D97-AF65-F5344CB8AC3E}">
        <p14:creationId xmlns:p14="http://schemas.microsoft.com/office/powerpoint/2010/main" val="2169622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1" name="Shape 3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685800" y="1583342"/>
            <a:ext cx="7772400" cy="1159856"/>
          </a:xfrm>
          <a:prstGeom prst="rect">
            <a:avLst/>
          </a:prstGeom>
        </p:spPr>
        <p:txBody>
          <a:bodyPr lIns="91425" tIns="91425" rIns="91425" bIns="91425" anchor="b"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a:p>
        </p:txBody>
      </p:sp>
      <p:sp>
        <p:nvSpPr>
          <p:cNvPr id="10" name="Shape 10"/>
          <p:cNvSpPr txBox="1">
            <a:spLocks noGrp="1"/>
          </p:cNvSpPr>
          <p:nvPr>
            <p:ph type="subTitle" idx="1"/>
          </p:nvPr>
        </p:nvSpPr>
        <p:spPr>
          <a:xfrm>
            <a:off x="685800" y="2840053"/>
            <a:ext cx="7772400" cy="784737"/>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a:endParaRPr/>
          </a:p>
        </p:txBody>
      </p:sp>
      <p:sp>
        <p:nvSpPr>
          <p:cNvPr id="11" name="Shape 11"/>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p>
            <a:pPr>
              <a:spcBef>
                <a:spcPts val="0"/>
              </a:spcBef>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200150"/>
            <a:ext cx="8229600"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p>
            <a:pPr>
              <a:spcBef>
                <a:spcPts val="0"/>
              </a:spcBef>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200150"/>
            <a:ext cx="3994525"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body" idx="2"/>
          </p:nvPr>
        </p:nvSpPr>
        <p:spPr>
          <a:xfrm>
            <a:off x="4692273" y="1200150"/>
            <a:ext cx="3994525"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 name="Shape 20"/>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p>
            <a:pPr>
              <a:spcBef>
                <a:spcPts val="0"/>
              </a:spcBef>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3" name="Shape 23"/>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p>
            <a:pPr>
              <a:spcBef>
                <a:spcPts val="0"/>
              </a:spcBef>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457200" y="4406309"/>
            <a:ext cx="8229600" cy="519520"/>
          </a:xfrm>
          <a:prstGeom prst="rect">
            <a:avLst/>
          </a:prstGeom>
        </p:spPr>
        <p:txBody>
          <a:bodyPr lIns="91425" tIns="91425" rIns="91425" bIns="91425" anchor="t" anchorCtr="0"/>
          <a:lstStyle>
            <a:lvl1pPr algn="ctr">
              <a:spcBef>
                <a:spcPts val="360"/>
              </a:spcBef>
              <a:buSzPct val="100000"/>
              <a:buNone/>
              <a:defRPr sz="1800"/>
            </a:lvl1pPr>
          </a:lstStyle>
          <a:p>
            <a:endParaRPr/>
          </a:p>
        </p:txBody>
      </p:sp>
      <p:sp>
        <p:nvSpPr>
          <p:cNvPr id="26" name="Shape 26"/>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p>
            <a:pPr>
              <a:spcBef>
                <a:spcPts val="0"/>
              </a:spcBef>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7"/>
        <p:cNvGrpSpPr/>
        <p:nvPr/>
      </p:nvGrpSpPr>
      <p:grpSpPr>
        <a:xfrm>
          <a:off x="0" y="0"/>
          <a:ext cx="0" cy="0"/>
          <a:chOff x="0" y="0"/>
          <a:chExt cx="0" cy="0"/>
        </a:xfrm>
      </p:grpSpPr>
      <p:sp>
        <p:nvSpPr>
          <p:cNvPr id="28" name="Shape 28"/>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p>
            <a:pPr>
              <a:spcBef>
                <a:spcPts val="0"/>
              </a:spcBef>
              <a:buNone/>
            </a:pPr>
            <a:fld id="{00000000-1234-1234-1234-123412341234}" type="slidenum">
              <a:rPr lang="en-GB"/>
              <a:t>‹#›</a:t>
            </a:fld>
            <a:endParaRPr lang="en-GB"/>
          </a:p>
        </p:txBody>
      </p:sp>
    </p:spTree>
    <p:extLst>
      <p:ext uri="{BB962C8B-B14F-4D97-AF65-F5344CB8AC3E}">
        <p14:creationId xmlns:p14="http://schemas.microsoft.com/office/powerpoint/2010/main" val="2359444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Footer Only 1">
    <p:spTree>
      <p:nvGrpSpPr>
        <p:cNvPr id="1" name="Shape 45"/>
        <p:cNvGrpSpPr/>
        <p:nvPr/>
      </p:nvGrpSpPr>
      <p:grpSpPr>
        <a:xfrm>
          <a:off x="0" y="0"/>
          <a:ext cx="0" cy="0"/>
          <a:chOff x="0" y="0"/>
          <a:chExt cx="0" cy="0"/>
        </a:xfrm>
      </p:grpSpPr>
    </p:spTree>
    <p:extLst>
      <p:ext uri="{BB962C8B-B14F-4D97-AF65-F5344CB8AC3E}">
        <p14:creationId xmlns:p14="http://schemas.microsoft.com/office/powerpoint/2010/main" val="1194495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457200" y="1200150"/>
            <a:ext cx="8229600" cy="372568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1" y="4749850"/>
            <a:ext cx="548699" cy="393524"/>
          </a:xfrm>
          <a:prstGeom prst="rect">
            <a:avLst/>
          </a:prstGeom>
          <a:noFill/>
          <a:ln>
            <a:noFill/>
          </a:ln>
        </p:spPr>
        <p:txBody>
          <a:bodyPr lIns="91425" tIns="91425" rIns="91425" bIns="91425" anchor="ctr" anchorCtr="0">
            <a:noAutofit/>
          </a:bodyPr>
          <a:lstStyle/>
          <a:p>
            <a:pPr algn="r">
              <a:spcBef>
                <a:spcPts val="0"/>
              </a:spcBef>
              <a:buNone/>
            </a:pPr>
            <a:fld id="{00000000-1234-1234-1234-123412341234}" type="slidenum">
              <a:rPr lang="en-GB" sz="1300">
                <a:solidFill>
                  <a:schemeClr val="dk1"/>
                </a:solidFill>
              </a:rPr>
              <a:t>‹#›</a:t>
            </a:fld>
            <a:endParaRPr lang="en-GB" sz="1300">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66" r:id="rId6"/>
    <p:sldLayoutId id="2147483668" r:id="rId7"/>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hyperlink" Target="mailto:Iraniromin.irani@xoriant.co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Shape 30"/>
          <p:cNvSpPr txBox="1">
            <a:spLocks noGrp="1"/>
          </p:cNvSpPr>
          <p:nvPr>
            <p:ph type="ctrTitle"/>
          </p:nvPr>
        </p:nvSpPr>
        <p:spPr>
          <a:xfrm>
            <a:off x="685800" y="1583342"/>
            <a:ext cx="7772400" cy="1159856"/>
          </a:xfrm>
          <a:prstGeom prst="rect">
            <a:avLst/>
          </a:prstGeom>
        </p:spPr>
        <p:txBody>
          <a:bodyPr lIns="91425" tIns="91425" rIns="91425" bIns="91425" anchor="b" anchorCtr="0">
            <a:noAutofit/>
          </a:bodyPr>
          <a:lstStyle/>
          <a:p>
            <a:pPr>
              <a:spcBef>
                <a:spcPts val="0"/>
              </a:spcBef>
              <a:buNone/>
            </a:pPr>
            <a:r>
              <a:rPr lang="en-GB"/>
              <a:t>Docker - Hands-on</a:t>
            </a:r>
          </a:p>
        </p:txBody>
      </p:sp>
      <p:sp>
        <p:nvSpPr>
          <p:cNvPr id="31" name="Shape 31"/>
          <p:cNvSpPr txBox="1">
            <a:spLocks noGrp="1"/>
          </p:cNvSpPr>
          <p:nvPr>
            <p:ph type="subTitle" idx="1"/>
          </p:nvPr>
        </p:nvSpPr>
        <p:spPr>
          <a:xfrm>
            <a:off x="685800" y="2840053"/>
            <a:ext cx="7772400" cy="784737"/>
          </a:xfrm>
          <a:prstGeom prst="rect">
            <a:avLst/>
          </a:prstGeom>
        </p:spPr>
        <p:txBody>
          <a:bodyPr lIns="91425" tIns="91425" rIns="91425" bIns="91425" anchor="t" anchorCtr="0">
            <a:noAutofit/>
          </a:bodyPr>
          <a:lstStyle/>
          <a:p>
            <a:pPr rtl="0">
              <a:spcBef>
                <a:spcPts val="0"/>
              </a:spcBef>
              <a:buNone/>
            </a:pPr>
            <a:r>
              <a:rPr lang="en-GB"/>
              <a:t>2015-2016</a:t>
            </a:r>
            <a:endParaRPr lang="en-GB" dirty="0"/>
          </a:p>
        </p:txBody>
      </p:sp>
      <p:pic>
        <p:nvPicPr>
          <p:cNvPr id="32" name="Shape 32"/>
          <p:cNvPicPr preferRelativeResize="0"/>
          <p:nvPr/>
        </p:nvPicPr>
        <p:blipFill>
          <a:blip r:embed="rId3">
            <a:alphaModFix/>
          </a:blip>
          <a:stretch>
            <a:fillRect/>
          </a:stretch>
        </p:blipFill>
        <p:spPr>
          <a:xfrm>
            <a:off x="3365575" y="199650"/>
            <a:ext cx="1905000" cy="1905000"/>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GB"/>
              <a:t>Containers vs VMs</a:t>
            </a:r>
          </a:p>
        </p:txBody>
      </p:sp>
      <p:pic>
        <p:nvPicPr>
          <p:cNvPr id="152" name="Shape 152"/>
          <p:cNvPicPr preferRelativeResize="0"/>
          <p:nvPr/>
        </p:nvPicPr>
        <p:blipFill>
          <a:blip r:embed="rId3">
            <a:alphaModFix/>
          </a:blip>
          <a:stretch>
            <a:fillRect/>
          </a:stretch>
        </p:blipFill>
        <p:spPr>
          <a:xfrm>
            <a:off x="8239500" y="0"/>
            <a:ext cx="904499" cy="904499"/>
          </a:xfrm>
          <a:prstGeom prst="rect">
            <a:avLst/>
          </a:prstGeom>
          <a:noFill/>
          <a:ln>
            <a:noFill/>
          </a:ln>
        </p:spPr>
      </p:pic>
      <p:pic>
        <p:nvPicPr>
          <p:cNvPr id="153" name="Shape 153"/>
          <p:cNvPicPr preferRelativeResize="0"/>
          <p:nvPr/>
        </p:nvPicPr>
        <p:blipFill>
          <a:blip r:embed="rId4">
            <a:alphaModFix/>
          </a:blip>
          <a:stretch>
            <a:fillRect/>
          </a:stretch>
        </p:blipFill>
        <p:spPr>
          <a:xfrm>
            <a:off x="293525" y="1029700"/>
            <a:ext cx="8850474" cy="3978025"/>
          </a:xfrm>
          <a:prstGeom prst="rect">
            <a:avLst/>
          </a:prstGeom>
          <a:noFill/>
          <a:ln>
            <a:noFill/>
          </a:ln>
        </p:spPr>
      </p:pic>
    </p:spTree>
  </p:cSld>
  <p:clrMapOvr>
    <a:masterClrMapping/>
  </p:clrMapOvr>
  <p:transition spd="slow">
    <p:cu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Shape 1874"/>
          <p:cNvSpPr txBox="1"/>
          <p:nvPr/>
        </p:nvSpPr>
        <p:spPr>
          <a:xfrm>
            <a:off x="390975" y="443250"/>
            <a:ext cx="5922300" cy="1888500"/>
          </a:xfrm>
          <a:prstGeom prst="rect">
            <a:avLst/>
          </a:prstGeom>
          <a:noFill/>
          <a:ln>
            <a:noFill/>
          </a:ln>
        </p:spPr>
        <p:txBody>
          <a:bodyPr lIns="91425" tIns="91425" rIns="91425" bIns="91425" anchor="ctr" anchorCtr="0">
            <a:noAutofit/>
          </a:bodyPr>
          <a:lstStyle/>
          <a:p>
            <a:pPr lvl="0" rtl="0">
              <a:spcBef>
                <a:spcPts val="0"/>
              </a:spcBef>
              <a:spcAft>
                <a:spcPts val="2000"/>
              </a:spcAft>
              <a:buNone/>
            </a:pPr>
            <a:r>
              <a:rPr lang="en-US" sz="2400">
                <a:solidFill>
                  <a:srgbClr val="75787A"/>
                </a:solidFill>
                <a:latin typeface="Roboto"/>
                <a:ea typeface="Roboto"/>
                <a:cs typeface="Roboto"/>
                <a:sym typeface="Roboto"/>
              </a:rPr>
              <a:t>Drive current state towards desired state</a:t>
            </a:r>
          </a:p>
        </p:txBody>
      </p:sp>
      <p:sp>
        <p:nvSpPr>
          <p:cNvPr id="1875" name="Shape 1875"/>
          <p:cNvSpPr txBox="1"/>
          <p:nvPr/>
        </p:nvSpPr>
        <p:spPr>
          <a:xfrm>
            <a:off x="390975" y="443250"/>
            <a:ext cx="8229600" cy="585300"/>
          </a:xfrm>
          <a:prstGeom prst="rect">
            <a:avLst/>
          </a:prstGeom>
          <a:noFill/>
          <a:ln>
            <a:noFill/>
          </a:ln>
        </p:spPr>
        <p:txBody>
          <a:bodyPr lIns="91425" tIns="91425" rIns="91425" bIns="91425" anchor="t" anchorCtr="0">
            <a:noAutofit/>
          </a:bodyPr>
          <a:lstStyle/>
          <a:p>
            <a:pPr lvl="0" rtl="0">
              <a:lnSpc>
                <a:spcPct val="90000"/>
              </a:lnSpc>
              <a:spcBef>
                <a:spcPts val="0"/>
              </a:spcBef>
              <a:buClr>
                <a:schemeClr val="dk1"/>
              </a:buClr>
              <a:buSzPct val="39285"/>
              <a:buFont typeface="Arial"/>
              <a:buNone/>
            </a:pPr>
            <a:r>
              <a:rPr lang="en-US" sz="2800" b="1">
                <a:solidFill>
                  <a:srgbClr val="75787A"/>
                </a:solidFill>
                <a:latin typeface="Roboto"/>
                <a:ea typeface="Roboto"/>
                <a:cs typeface="Roboto"/>
                <a:sym typeface="Roboto"/>
              </a:rPr>
              <a:t>Deployments</a:t>
            </a:r>
          </a:p>
          <a:p>
            <a:pPr lvl="0" rtl="0">
              <a:lnSpc>
                <a:spcPct val="90000"/>
              </a:lnSpc>
              <a:spcBef>
                <a:spcPts val="0"/>
              </a:spcBef>
              <a:buNone/>
            </a:pPr>
            <a:endParaRPr sz="2800" b="1">
              <a:solidFill>
                <a:srgbClr val="75787A"/>
              </a:solidFill>
              <a:latin typeface="Roboto"/>
              <a:ea typeface="Roboto"/>
              <a:cs typeface="Roboto"/>
              <a:sym typeface="Roboto"/>
            </a:endParaRPr>
          </a:p>
        </p:txBody>
      </p:sp>
      <p:sp>
        <p:nvSpPr>
          <p:cNvPr id="1876" name="Shape 1876"/>
          <p:cNvSpPr/>
          <p:nvPr/>
        </p:nvSpPr>
        <p:spPr>
          <a:xfrm>
            <a:off x="1101685" y="29795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Node1</a:t>
            </a:r>
          </a:p>
        </p:txBody>
      </p:sp>
      <p:sp>
        <p:nvSpPr>
          <p:cNvPr id="1877" name="Shape 1877"/>
          <p:cNvSpPr/>
          <p:nvPr/>
        </p:nvSpPr>
        <p:spPr>
          <a:xfrm>
            <a:off x="3268060" y="29795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Node2</a:t>
            </a:r>
          </a:p>
        </p:txBody>
      </p:sp>
      <p:sp>
        <p:nvSpPr>
          <p:cNvPr id="1878" name="Shape 1878"/>
          <p:cNvSpPr/>
          <p:nvPr/>
        </p:nvSpPr>
        <p:spPr>
          <a:xfrm>
            <a:off x="5434435" y="2979565"/>
            <a:ext cx="1976400" cy="1365900"/>
          </a:xfrm>
          <a:prstGeom prst="roundRect">
            <a:avLst>
              <a:gd name="adj" fmla="val 16667"/>
            </a:avLst>
          </a:prstGeom>
          <a:solidFill>
            <a:srgbClr val="E06666"/>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Node3</a:t>
            </a:r>
          </a:p>
        </p:txBody>
      </p:sp>
      <p:grpSp>
        <p:nvGrpSpPr>
          <p:cNvPr id="1879" name="Shape 1879"/>
          <p:cNvGrpSpPr/>
          <p:nvPr/>
        </p:nvGrpSpPr>
        <p:grpSpPr>
          <a:xfrm>
            <a:off x="2183454" y="3290944"/>
            <a:ext cx="804038" cy="585282"/>
            <a:chOff x="3191102" y="2241347"/>
            <a:chExt cx="1199700" cy="866700"/>
          </a:xfrm>
        </p:grpSpPr>
        <p:sp>
          <p:nvSpPr>
            <p:cNvPr id="1880" name="Shape 1880"/>
            <p:cNvSpPr/>
            <p:nvPr/>
          </p:nvSpPr>
          <p:spPr>
            <a:xfrm>
              <a:off x="3191102"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881" name="Shape 1881"/>
            <p:cNvSpPr/>
            <p:nvPr/>
          </p:nvSpPr>
          <p:spPr>
            <a:xfrm>
              <a:off x="3325205" y="2742362"/>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Clr>
                  <a:schemeClr val="dk1"/>
                </a:buClr>
                <a:buSzPct val="100000"/>
                <a:buFont typeface="Arial"/>
                <a:buNone/>
              </a:pPr>
              <a:r>
                <a:rPr lang="en-US" sz="1100" b="1">
                  <a:solidFill>
                    <a:srgbClr val="434343"/>
                  </a:solidFill>
                  <a:latin typeface="Roboto"/>
                  <a:ea typeface="Roboto"/>
                  <a:cs typeface="Roboto"/>
                  <a:sym typeface="Roboto"/>
                </a:rPr>
                <a:t>hello</a:t>
              </a:r>
            </a:p>
          </p:txBody>
        </p:sp>
      </p:grpSp>
      <p:sp>
        <p:nvSpPr>
          <p:cNvPr id="1882" name="Shape 1882"/>
          <p:cNvSpPr txBox="1"/>
          <p:nvPr/>
        </p:nvSpPr>
        <p:spPr>
          <a:xfrm>
            <a:off x="428725" y="1591225"/>
            <a:ext cx="2093700" cy="1079700"/>
          </a:xfrm>
          <a:prstGeom prst="rect">
            <a:avLst/>
          </a:prstGeom>
          <a:noFill/>
          <a:ln>
            <a:noFill/>
          </a:ln>
        </p:spPr>
        <p:txBody>
          <a:bodyPr lIns="91425" tIns="91425" rIns="91425" bIns="91425" anchor="t" anchorCtr="0">
            <a:noAutofit/>
          </a:bodyPr>
          <a:lstStyle/>
          <a:p>
            <a:pPr lvl="0" rtl="0">
              <a:spcBef>
                <a:spcPts val="0"/>
              </a:spcBef>
              <a:buNone/>
            </a:pPr>
            <a:r>
              <a:rPr lang="en-US" sz="2400">
                <a:solidFill>
                  <a:srgbClr val="666666"/>
                </a:solidFill>
                <a:latin typeface="Roboto"/>
                <a:ea typeface="Roboto"/>
                <a:cs typeface="Roboto"/>
                <a:sym typeface="Roboto"/>
              </a:rPr>
              <a:t>app: hello</a:t>
            </a:r>
          </a:p>
          <a:p>
            <a:pPr lvl="0" rtl="0">
              <a:spcBef>
                <a:spcPts val="0"/>
              </a:spcBef>
              <a:buNone/>
            </a:pPr>
            <a:r>
              <a:rPr lang="en-US" sz="2400">
                <a:solidFill>
                  <a:srgbClr val="666666"/>
                </a:solidFill>
                <a:latin typeface="Roboto"/>
                <a:ea typeface="Roboto"/>
                <a:cs typeface="Roboto"/>
                <a:sym typeface="Roboto"/>
              </a:rPr>
              <a:t>replicas: 3</a:t>
            </a:r>
          </a:p>
          <a:p>
            <a:pPr lvl="0" rtl="0">
              <a:spcBef>
                <a:spcPts val="0"/>
              </a:spcBef>
              <a:buNone/>
            </a:pPr>
            <a:endParaRPr/>
          </a:p>
          <a:p>
            <a:pPr lvl="0" rtl="0">
              <a:spcBef>
                <a:spcPts val="0"/>
              </a:spcBef>
              <a:buNone/>
            </a:pPr>
            <a:endParaRPr/>
          </a:p>
          <a:p>
            <a:pPr lvl="0" rtl="0">
              <a:spcBef>
                <a:spcPts val="0"/>
              </a:spcBef>
              <a:buNone/>
            </a:pPr>
            <a:endParaRPr/>
          </a:p>
        </p:txBody>
      </p:sp>
      <p:grpSp>
        <p:nvGrpSpPr>
          <p:cNvPr id="1883" name="Shape 1883"/>
          <p:cNvGrpSpPr/>
          <p:nvPr/>
        </p:nvGrpSpPr>
        <p:grpSpPr>
          <a:xfrm>
            <a:off x="4354379" y="3290944"/>
            <a:ext cx="804038" cy="585282"/>
            <a:chOff x="3191102" y="2241347"/>
            <a:chExt cx="1199700" cy="866700"/>
          </a:xfrm>
        </p:grpSpPr>
        <p:sp>
          <p:nvSpPr>
            <p:cNvPr id="1884" name="Shape 1884"/>
            <p:cNvSpPr/>
            <p:nvPr/>
          </p:nvSpPr>
          <p:spPr>
            <a:xfrm>
              <a:off x="3191102"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885" name="Shape 1885"/>
            <p:cNvSpPr/>
            <p:nvPr/>
          </p:nvSpPr>
          <p:spPr>
            <a:xfrm>
              <a:off x="3325205" y="2742362"/>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Clr>
                  <a:schemeClr val="dk1"/>
                </a:buClr>
                <a:buSzPct val="100000"/>
                <a:buFont typeface="Arial"/>
                <a:buNone/>
              </a:pPr>
              <a:r>
                <a:rPr lang="en-US" sz="1100" b="1">
                  <a:solidFill>
                    <a:srgbClr val="434343"/>
                  </a:solidFill>
                  <a:latin typeface="Roboto"/>
                  <a:ea typeface="Roboto"/>
                  <a:cs typeface="Roboto"/>
                  <a:sym typeface="Roboto"/>
                </a:rPr>
                <a:t>hello</a:t>
              </a:r>
            </a:p>
          </p:txBody>
        </p:sp>
      </p:grpSp>
      <p:grpSp>
        <p:nvGrpSpPr>
          <p:cNvPr id="1886" name="Shape 1886"/>
          <p:cNvGrpSpPr/>
          <p:nvPr/>
        </p:nvGrpSpPr>
        <p:grpSpPr>
          <a:xfrm>
            <a:off x="3360454" y="3290944"/>
            <a:ext cx="804038" cy="585282"/>
            <a:chOff x="3191102" y="2241347"/>
            <a:chExt cx="1199700" cy="866700"/>
          </a:xfrm>
        </p:grpSpPr>
        <p:sp>
          <p:nvSpPr>
            <p:cNvPr id="1887" name="Shape 1887"/>
            <p:cNvSpPr/>
            <p:nvPr/>
          </p:nvSpPr>
          <p:spPr>
            <a:xfrm>
              <a:off x="3191102"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888" name="Shape 1888"/>
            <p:cNvSpPr/>
            <p:nvPr/>
          </p:nvSpPr>
          <p:spPr>
            <a:xfrm>
              <a:off x="3325205" y="2742362"/>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Clr>
                  <a:schemeClr val="dk1"/>
                </a:buClr>
                <a:buSzPct val="100000"/>
                <a:buFont typeface="Arial"/>
                <a:buNone/>
              </a:pPr>
              <a:r>
                <a:rPr lang="en-US" sz="1100" b="1">
                  <a:solidFill>
                    <a:srgbClr val="434343"/>
                  </a:solidFill>
                  <a:latin typeface="Roboto"/>
                  <a:ea typeface="Roboto"/>
                  <a:cs typeface="Roboto"/>
                  <a:sym typeface="Roboto"/>
                </a:rPr>
                <a:t>hello</a:t>
              </a:r>
            </a:p>
          </p:txBody>
        </p:sp>
      </p:grpSp>
    </p:spTree>
    <p:extLst>
      <p:ext uri="{BB962C8B-B14F-4D97-AF65-F5344CB8AC3E}">
        <p14:creationId xmlns:p14="http://schemas.microsoft.com/office/powerpoint/2010/main" val="14039635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Shape 1893"/>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Rolling Update</a:t>
            </a:r>
          </a:p>
        </p:txBody>
      </p:sp>
      <p:cxnSp>
        <p:nvCxnSpPr>
          <p:cNvPr id="1894" name="Shape 1894"/>
          <p:cNvCxnSpPr/>
          <p:nvPr/>
        </p:nvCxnSpPr>
        <p:spPr>
          <a:xfrm>
            <a:off x="4757225" y="1571175"/>
            <a:ext cx="0" cy="235500"/>
          </a:xfrm>
          <a:prstGeom prst="straightConnector1">
            <a:avLst/>
          </a:prstGeom>
          <a:noFill/>
          <a:ln w="19050" cap="flat" cmpd="sng">
            <a:solidFill>
              <a:srgbClr val="F4B400"/>
            </a:solidFill>
            <a:prstDash val="solid"/>
            <a:round/>
            <a:headEnd type="none" w="lg" len="lg"/>
            <a:tailEnd type="none" w="lg" len="lg"/>
          </a:ln>
        </p:spPr>
      </p:cxnSp>
      <p:sp>
        <p:nvSpPr>
          <p:cNvPr id="1895" name="Shape 1895"/>
          <p:cNvSpPr/>
          <p:nvPr/>
        </p:nvSpPr>
        <p:spPr>
          <a:xfrm>
            <a:off x="110168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Node1</a:t>
            </a:r>
          </a:p>
        </p:txBody>
      </p:sp>
      <p:sp>
        <p:nvSpPr>
          <p:cNvPr id="1896" name="Shape 1896"/>
          <p:cNvSpPr/>
          <p:nvPr/>
        </p:nvSpPr>
        <p:spPr>
          <a:xfrm>
            <a:off x="543443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Node3</a:t>
            </a:r>
          </a:p>
        </p:txBody>
      </p:sp>
      <p:sp>
        <p:nvSpPr>
          <p:cNvPr id="1897" name="Shape 1897"/>
          <p:cNvSpPr/>
          <p:nvPr/>
        </p:nvSpPr>
        <p:spPr>
          <a:xfrm>
            <a:off x="3268060"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Node2</a:t>
            </a:r>
          </a:p>
        </p:txBody>
      </p:sp>
      <p:sp>
        <p:nvSpPr>
          <p:cNvPr id="1898" name="Shape 1898"/>
          <p:cNvSpPr/>
          <p:nvPr/>
        </p:nvSpPr>
        <p:spPr>
          <a:xfrm>
            <a:off x="6605930" y="3342543"/>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800" b="1">
                <a:solidFill>
                  <a:srgbClr val="434343"/>
                </a:solidFill>
                <a:latin typeface="Roboto"/>
                <a:ea typeface="Roboto"/>
                <a:cs typeface="Roboto"/>
                <a:sym typeface="Roboto"/>
              </a:rPr>
              <a:t>ghost</a:t>
            </a:r>
          </a:p>
        </p:txBody>
      </p:sp>
      <p:grpSp>
        <p:nvGrpSpPr>
          <p:cNvPr id="1899" name="Shape 1899"/>
          <p:cNvGrpSpPr/>
          <p:nvPr/>
        </p:nvGrpSpPr>
        <p:grpSpPr>
          <a:xfrm>
            <a:off x="6516054" y="3017782"/>
            <a:ext cx="804038" cy="585282"/>
            <a:chOff x="3077404" y="2241347"/>
            <a:chExt cx="1199700" cy="866700"/>
          </a:xfrm>
        </p:grpSpPr>
        <p:sp>
          <p:nvSpPr>
            <p:cNvPr id="1900" name="Shape 1900"/>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901" name="Shape 1901"/>
            <p:cNvSpPr/>
            <p:nvPr/>
          </p:nvSpPr>
          <p:spPr>
            <a:xfrm>
              <a:off x="3211508" y="2722260"/>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grpSp>
      <p:sp>
        <p:nvSpPr>
          <p:cNvPr id="1902" name="Shape 1902"/>
          <p:cNvSpPr/>
          <p:nvPr/>
        </p:nvSpPr>
        <p:spPr>
          <a:xfrm>
            <a:off x="4193075" y="1733125"/>
            <a:ext cx="1128300" cy="3984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Service</a:t>
            </a:r>
          </a:p>
        </p:txBody>
      </p:sp>
      <p:cxnSp>
        <p:nvCxnSpPr>
          <p:cNvPr id="1903" name="Shape 1903"/>
          <p:cNvCxnSpPr>
            <a:stCxn id="1902" idx="2"/>
            <a:endCxn id="1900" idx="0"/>
          </p:cNvCxnSpPr>
          <p:nvPr/>
        </p:nvCxnSpPr>
        <p:spPr>
          <a:xfrm>
            <a:off x="4757225" y="2131525"/>
            <a:ext cx="2160900" cy="886200"/>
          </a:xfrm>
          <a:prstGeom prst="straightConnector1">
            <a:avLst/>
          </a:prstGeom>
          <a:noFill/>
          <a:ln w="19050" cap="flat" cmpd="sng">
            <a:solidFill>
              <a:srgbClr val="F4B400"/>
            </a:solidFill>
            <a:prstDash val="solid"/>
            <a:round/>
            <a:headEnd type="none" w="lg" len="lg"/>
            <a:tailEnd type="none" w="lg" len="lg"/>
          </a:ln>
        </p:spPr>
      </p:cxnSp>
      <p:sp>
        <p:nvSpPr>
          <p:cNvPr id="1904" name="Shape 1904"/>
          <p:cNvSpPr/>
          <p:nvPr/>
        </p:nvSpPr>
        <p:spPr>
          <a:xfrm>
            <a:off x="4439630" y="3342580"/>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800" b="1">
                <a:solidFill>
                  <a:srgbClr val="434343"/>
                </a:solidFill>
                <a:latin typeface="Roboto"/>
                <a:ea typeface="Roboto"/>
                <a:cs typeface="Roboto"/>
                <a:sym typeface="Roboto"/>
              </a:rPr>
              <a:t>ghost</a:t>
            </a:r>
          </a:p>
        </p:txBody>
      </p:sp>
      <p:grpSp>
        <p:nvGrpSpPr>
          <p:cNvPr id="1905" name="Shape 1905"/>
          <p:cNvGrpSpPr/>
          <p:nvPr/>
        </p:nvGrpSpPr>
        <p:grpSpPr>
          <a:xfrm>
            <a:off x="4349579" y="3004244"/>
            <a:ext cx="804038" cy="585282"/>
            <a:chOff x="3077404" y="2241347"/>
            <a:chExt cx="1199700" cy="866700"/>
          </a:xfrm>
        </p:grpSpPr>
        <p:sp>
          <p:nvSpPr>
            <p:cNvPr id="1906" name="Shape 1906"/>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907" name="Shape 1907"/>
            <p:cNvSpPr/>
            <p:nvPr/>
          </p:nvSpPr>
          <p:spPr>
            <a:xfrm>
              <a:off x="3211769" y="2742362"/>
              <a:ext cx="931499"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grpSp>
      <p:sp>
        <p:nvSpPr>
          <p:cNvPr id="1908" name="Shape 1908"/>
          <p:cNvSpPr/>
          <p:nvPr/>
        </p:nvSpPr>
        <p:spPr>
          <a:xfrm>
            <a:off x="2183454" y="300424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909" name="Shape 1909"/>
          <p:cNvSpPr/>
          <p:nvPr/>
        </p:nvSpPr>
        <p:spPr>
          <a:xfrm>
            <a:off x="2273330" y="3342580"/>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cxnSp>
        <p:nvCxnSpPr>
          <p:cNvPr id="1910" name="Shape 1910"/>
          <p:cNvCxnSpPr/>
          <p:nvPr/>
        </p:nvCxnSpPr>
        <p:spPr>
          <a:xfrm flipH="1">
            <a:off x="4751525" y="2131524"/>
            <a:ext cx="5700" cy="872700"/>
          </a:xfrm>
          <a:prstGeom prst="straightConnector1">
            <a:avLst/>
          </a:prstGeom>
          <a:noFill/>
          <a:ln w="19050" cap="flat" cmpd="sng">
            <a:solidFill>
              <a:srgbClr val="F4B400"/>
            </a:solidFill>
            <a:prstDash val="solid"/>
            <a:round/>
            <a:headEnd type="none" w="lg" len="lg"/>
            <a:tailEnd type="none" w="lg" len="lg"/>
          </a:ln>
        </p:spPr>
      </p:cxnSp>
      <p:cxnSp>
        <p:nvCxnSpPr>
          <p:cNvPr id="1911" name="Shape 1911"/>
          <p:cNvCxnSpPr/>
          <p:nvPr/>
        </p:nvCxnSpPr>
        <p:spPr>
          <a:xfrm flipH="1">
            <a:off x="2585525" y="2131524"/>
            <a:ext cx="2171700" cy="872700"/>
          </a:xfrm>
          <a:prstGeom prst="straightConnector1">
            <a:avLst/>
          </a:prstGeom>
          <a:noFill/>
          <a:ln w="19050" cap="flat" cmpd="sng">
            <a:solidFill>
              <a:srgbClr val="F4B400"/>
            </a:solidFill>
            <a:prstDash val="solid"/>
            <a:round/>
            <a:headEnd type="none" w="lg" len="lg"/>
            <a:tailEnd type="none" w="lg" len="lg"/>
          </a:ln>
        </p:spPr>
      </p:cxnSp>
      <p:sp>
        <p:nvSpPr>
          <p:cNvPr id="1912" name="Shape 1912"/>
          <p:cNvSpPr/>
          <p:nvPr/>
        </p:nvSpPr>
        <p:spPr>
          <a:xfrm>
            <a:off x="5523187" y="3017769"/>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913" name="Shape 1913"/>
          <p:cNvSpPr/>
          <p:nvPr/>
        </p:nvSpPr>
        <p:spPr>
          <a:xfrm>
            <a:off x="5613049" y="3342580"/>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cxnSp>
        <p:nvCxnSpPr>
          <p:cNvPr id="1914" name="Shape 1914"/>
          <p:cNvCxnSpPr>
            <a:stCxn id="1902" idx="2"/>
            <a:endCxn id="1912" idx="0"/>
          </p:cNvCxnSpPr>
          <p:nvPr/>
        </p:nvCxnSpPr>
        <p:spPr>
          <a:xfrm>
            <a:off x="4757225" y="2131525"/>
            <a:ext cx="1167900" cy="886200"/>
          </a:xfrm>
          <a:prstGeom prst="straightConnector1">
            <a:avLst/>
          </a:prstGeom>
          <a:noFill/>
          <a:ln w="19050" cap="flat" cmpd="sng">
            <a:solidFill>
              <a:srgbClr val="F4B400"/>
            </a:solidFill>
            <a:prstDash val="solid"/>
            <a:round/>
            <a:headEnd type="none" w="lg" len="lg"/>
            <a:tailEnd type="none" w="lg" len="lg"/>
          </a:ln>
        </p:spPr>
      </p:cxnSp>
    </p:spTree>
    <p:extLst>
      <p:ext uri="{BB962C8B-B14F-4D97-AF65-F5344CB8AC3E}">
        <p14:creationId xmlns:p14="http://schemas.microsoft.com/office/powerpoint/2010/main" val="30560312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Kubernetes architecture diagram replication control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1708"/>
            <a:ext cx="6810375" cy="4986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9679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Shape 1919"/>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But wait there’s more. </a:t>
            </a:r>
          </a:p>
        </p:txBody>
      </p:sp>
      <p:sp>
        <p:nvSpPr>
          <p:cNvPr id="1920" name="Shape 1920"/>
          <p:cNvSpPr txBox="1"/>
          <p:nvPr/>
        </p:nvSpPr>
        <p:spPr>
          <a:xfrm>
            <a:off x="381000" y="1242250"/>
            <a:ext cx="4165500" cy="3200400"/>
          </a:xfrm>
          <a:prstGeom prst="rect">
            <a:avLst/>
          </a:prstGeom>
          <a:noFill/>
          <a:ln>
            <a:noFill/>
          </a:ln>
        </p:spPr>
        <p:txBody>
          <a:bodyPr lIns="91425" tIns="91425" rIns="91425" bIns="91425" anchor="t" anchorCtr="0">
            <a:noAutofit/>
          </a:bodyPr>
          <a:lstStyle/>
          <a:p>
            <a:pPr marL="342900" lvl="0" indent="-317500" rtl="0">
              <a:lnSpc>
                <a:spcPct val="115000"/>
              </a:lnSpc>
              <a:spcBef>
                <a:spcPts val="0"/>
              </a:spcBef>
              <a:buClr>
                <a:srgbClr val="666666"/>
              </a:buClr>
              <a:buSzPct val="100000"/>
              <a:buFont typeface="Roboto"/>
              <a:buChar char="•"/>
            </a:pPr>
            <a:r>
              <a:rPr lang="en-US" sz="2400">
                <a:solidFill>
                  <a:schemeClr val="dk2"/>
                </a:solidFill>
                <a:latin typeface="Roboto"/>
                <a:ea typeface="Roboto"/>
                <a:cs typeface="Roboto"/>
                <a:sym typeface="Roboto"/>
              </a:rPr>
              <a:t>Persistent disks</a:t>
            </a:r>
          </a:p>
          <a:p>
            <a:pPr marL="342900" lvl="0" indent="-317500" rtl="0">
              <a:lnSpc>
                <a:spcPct val="115000"/>
              </a:lnSpc>
              <a:spcBef>
                <a:spcPts val="0"/>
              </a:spcBef>
              <a:buClr>
                <a:schemeClr val="dk2"/>
              </a:buClr>
              <a:buSzPct val="100000"/>
              <a:buFont typeface="Roboto"/>
              <a:buChar char="•"/>
            </a:pPr>
            <a:r>
              <a:rPr lang="en-US" sz="2400">
                <a:solidFill>
                  <a:schemeClr val="dk2"/>
                </a:solidFill>
                <a:latin typeface="Roboto"/>
                <a:ea typeface="Roboto"/>
                <a:cs typeface="Roboto"/>
                <a:sym typeface="Roboto"/>
              </a:rPr>
              <a:t>Logging &amp; Monitoring</a:t>
            </a:r>
          </a:p>
          <a:p>
            <a:pPr marL="342900" lvl="0" indent="-317500" rtl="0">
              <a:lnSpc>
                <a:spcPct val="115000"/>
              </a:lnSpc>
              <a:spcBef>
                <a:spcPts val="0"/>
              </a:spcBef>
              <a:buClr>
                <a:schemeClr val="dk2"/>
              </a:buClr>
              <a:buSzPct val="100000"/>
              <a:buFont typeface="Roboto"/>
              <a:buChar char="•"/>
            </a:pPr>
            <a:r>
              <a:rPr lang="en-US" sz="2400">
                <a:solidFill>
                  <a:schemeClr val="dk2"/>
                </a:solidFill>
                <a:latin typeface="Roboto"/>
                <a:ea typeface="Roboto"/>
                <a:cs typeface="Roboto"/>
                <a:sym typeface="Roboto"/>
              </a:rPr>
              <a:t>Node &amp; Pod Autoscaling</a:t>
            </a:r>
          </a:p>
          <a:p>
            <a:pPr marL="342900" lvl="0" indent="-317500" rtl="0">
              <a:lnSpc>
                <a:spcPct val="115000"/>
              </a:lnSpc>
              <a:spcBef>
                <a:spcPts val="0"/>
              </a:spcBef>
              <a:buClr>
                <a:schemeClr val="dk2"/>
              </a:buClr>
              <a:buSzPct val="100000"/>
              <a:buFont typeface="Roboto"/>
              <a:buChar char="•"/>
            </a:pPr>
            <a:r>
              <a:rPr lang="en-US" sz="2400">
                <a:solidFill>
                  <a:schemeClr val="dk2"/>
                </a:solidFill>
                <a:latin typeface="Roboto"/>
                <a:ea typeface="Roboto"/>
                <a:cs typeface="Roboto"/>
                <a:sym typeface="Roboto"/>
              </a:rPr>
              <a:t>Web UI</a:t>
            </a:r>
          </a:p>
          <a:p>
            <a:pPr marL="342900" lvl="0" indent="-317500" rtl="0">
              <a:lnSpc>
                <a:spcPct val="115000"/>
              </a:lnSpc>
              <a:spcBef>
                <a:spcPts val="0"/>
              </a:spcBef>
              <a:buClr>
                <a:schemeClr val="dk2"/>
              </a:buClr>
              <a:buSzPct val="100000"/>
              <a:buFont typeface="Roboto"/>
              <a:buChar char="•"/>
            </a:pPr>
            <a:r>
              <a:rPr lang="en-US" sz="2400">
                <a:solidFill>
                  <a:schemeClr val="dk2"/>
                </a:solidFill>
                <a:latin typeface="Roboto"/>
                <a:ea typeface="Roboto"/>
                <a:cs typeface="Roboto"/>
                <a:sym typeface="Roboto"/>
              </a:rPr>
              <a:t>Jobs &amp; Daemon Sets</a:t>
            </a:r>
          </a:p>
          <a:p>
            <a:pPr marL="342900" lvl="0" indent="-317500" rtl="0">
              <a:lnSpc>
                <a:spcPct val="115000"/>
              </a:lnSpc>
              <a:spcBef>
                <a:spcPts val="0"/>
              </a:spcBef>
              <a:buClr>
                <a:schemeClr val="dk2"/>
              </a:buClr>
              <a:buSzPct val="100000"/>
              <a:buFont typeface="Roboto"/>
              <a:buChar char="•"/>
            </a:pPr>
            <a:r>
              <a:rPr lang="en-US" sz="2400">
                <a:solidFill>
                  <a:schemeClr val="dk2"/>
                </a:solidFill>
                <a:latin typeface="Roboto"/>
                <a:ea typeface="Roboto"/>
                <a:cs typeface="Roboto"/>
                <a:sym typeface="Roboto"/>
              </a:rPr>
              <a:t>Cluster Federation</a:t>
            </a:r>
          </a:p>
          <a:p>
            <a:pPr marL="342900" lvl="0" indent="-317500" rtl="0">
              <a:lnSpc>
                <a:spcPct val="115000"/>
              </a:lnSpc>
              <a:spcBef>
                <a:spcPts val="0"/>
              </a:spcBef>
              <a:buClr>
                <a:schemeClr val="dk2"/>
              </a:buClr>
              <a:buSzPct val="100000"/>
              <a:buFont typeface="Roboto"/>
              <a:buChar char="•"/>
            </a:pPr>
            <a:r>
              <a:rPr lang="en-US" sz="2400">
                <a:solidFill>
                  <a:schemeClr val="dk2"/>
                </a:solidFill>
                <a:latin typeface="Roboto"/>
                <a:ea typeface="Roboto"/>
                <a:cs typeface="Roboto"/>
                <a:sym typeface="Roboto"/>
              </a:rPr>
              <a:t>Ingress</a:t>
            </a:r>
          </a:p>
          <a:p>
            <a:pPr lvl="0" rtl="0">
              <a:lnSpc>
                <a:spcPct val="90000"/>
              </a:lnSpc>
              <a:spcBef>
                <a:spcPts val="1800"/>
              </a:spcBef>
              <a:buNone/>
            </a:pPr>
            <a:endParaRPr>
              <a:solidFill>
                <a:srgbClr val="ACACAC"/>
              </a:solidFill>
              <a:latin typeface="Roboto"/>
              <a:ea typeface="Roboto"/>
              <a:cs typeface="Roboto"/>
              <a:sym typeface="Roboto"/>
            </a:endParaRPr>
          </a:p>
        </p:txBody>
      </p:sp>
      <p:pic>
        <p:nvPicPr>
          <p:cNvPr id="1921" name="Shape 1921" descr="logo.png"/>
          <p:cNvPicPr preferRelativeResize="0"/>
          <p:nvPr/>
        </p:nvPicPr>
        <p:blipFill>
          <a:blip r:embed="rId3">
            <a:alphaModFix/>
          </a:blip>
          <a:stretch>
            <a:fillRect/>
          </a:stretch>
        </p:blipFill>
        <p:spPr>
          <a:xfrm>
            <a:off x="4937973" y="700846"/>
            <a:ext cx="3856419" cy="3741806"/>
          </a:xfrm>
          <a:prstGeom prst="rect">
            <a:avLst/>
          </a:prstGeom>
          <a:noFill/>
          <a:ln>
            <a:noFill/>
          </a:ln>
        </p:spPr>
      </p:pic>
    </p:spTree>
    <p:extLst>
      <p:ext uri="{BB962C8B-B14F-4D97-AF65-F5344CB8AC3E}">
        <p14:creationId xmlns:p14="http://schemas.microsoft.com/office/powerpoint/2010/main" val="34207565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title"/>
          </p:nvPr>
        </p:nvSpPr>
        <p:spPr>
          <a:xfrm>
            <a:off x="1600200" y="2343150"/>
            <a:ext cx="5867400" cy="857400"/>
          </a:xfrm>
          <a:prstGeom prst="rect">
            <a:avLst/>
          </a:prstGeom>
        </p:spPr>
        <p:txBody>
          <a:bodyPr lIns="91425" tIns="91425" rIns="91425" bIns="91425" anchor="b" anchorCtr="0">
            <a:noAutofit/>
          </a:bodyPr>
          <a:lstStyle/>
          <a:p>
            <a:pPr lvl="0" rtl="0">
              <a:spcBef>
                <a:spcPts val="0"/>
              </a:spcBef>
              <a:buNone/>
            </a:pPr>
            <a:r>
              <a:rPr lang="en-GB" dirty="0"/>
              <a:t>Appendix : Extra Session</a:t>
            </a:r>
          </a:p>
        </p:txBody>
      </p:sp>
      <p:pic>
        <p:nvPicPr>
          <p:cNvPr id="377" name="Shape 377"/>
          <p:cNvPicPr preferRelativeResize="0"/>
          <p:nvPr/>
        </p:nvPicPr>
        <p:blipFill>
          <a:blip r:embed="rId3">
            <a:alphaModFix/>
          </a:blip>
          <a:stretch>
            <a:fillRect/>
          </a:stretch>
        </p:blipFill>
        <p:spPr>
          <a:xfrm>
            <a:off x="8239500" y="0"/>
            <a:ext cx="904499" cy="904499"/>
          </a:xfrm>
          <a:prstGeom prst="rect">
            <a:avLst/>
          </a:prstGeom>
          <a:noFill/>
          <a:ln>
            <a:noFill/>
          </a:ln>
        </p:spPr>
      </p:pic>
    </p:spTree>
    <p:extLst>
      <p:ext uri="{BB962C8B-B14F-4D97-AF65-F5344CB8AC3E}">
        <p14:creationId xmlns:p14="http://schemas.microsoft.com/office/powerpoint/2010/main" val="3115980005"/>
      </p:ext>
    </p:extLst>
  </p:cSld>
  <p:clrMapOvr>
    <a:masterClrMapping/>
  </p:clrMapOvr>
  <p:transition spd="slow">
    <p:cu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Shape 332"/>
          <p:cNvPicPr preferRelativeResize="0"/>
          <p:nvPr/>
        </p:nvPicPr>
        <p:blipFill>
          <a:blip r:embed="rId3">
            <a:alphaModFix/>
          </a:blip>
          <a:stretch>
            <a:fillRect/>
          </a:stretch>
        </p:blipFill>
        <p:spPr>
          <a:xfrm>
            <a:off x="8239500" y="0"/>
            <a:ext cx="904499" cy="904499"/>
          </a:xfrm>
          <a:prstGeom prst="rect">
            <a:avLst/>
          </a:prstGeom>
          <a:noFill/>
          <a:ln>
            <a:noFill/>
          </a:ln>
        </p:spPr>
      </p:pic>
      <p:sp>
        <p:nvSpPr>
          <p:cNvPr id="333" name="Shape 333"/>
          <p:cNvSpPr txBox="1"/>
          <p:nvPr/>
        </p:nvSpPr>
        <p:spPr>
          <a:xfrm>
            <a:off x="1143000" y="1143000"/>
            <a:ext cx="6750299" cy="3000000"/>
          </a:xfrm>
          <a:prstGeom prst="rect">
            <a:avLst/>
          </a:prstGeom>
          <a:noFill/>
          <a:ln>
            <a:noFill/>
          </a:ln>
        </p:spPr>
        <p:txBody>
          <a:bodyPr lIns="91425" tIns="91425" rIns="91425" bIns="91425" anchor="ctr" anchorCtr="0">
            <a:noAutofit/>
          </a:bodyPr>
          <a:lstStyle/>
          <a:p>
            <a:pPr lvl="0" algn="ctr" rtl="0">
              <a:spcBef>
                <a:spcPts val="0"/>
              </a:spcBef>
              <a:buNone/>
            </a:pPr>
            <a:r>
              <a:rPr lang="en-GB" sz="4500" dirty="0" err="1">
                <a:solidFill>
                  <a:schemeClr val="dk2"/>
                </a:solidFill>
                <a:latin typeface="Open Sans"/>
                <a:ea typeface="Open Sans"/>
                <a:cs typeface="Open Sans"/>
                <a:sym typeface="Open Sans"/>
              </a:rPr>
              <a:t>Docker</a:t>
            </a:r>
            <a:r>
              <a:rPr lang="en-GB" sz="4500" dirty="0">
                <a:solidFill>
                  <a:schemeClr val="dk2"/>
                </a:solidFill>
                <a:latin typeface="Open Sans"/>
                <a:ea typeface="Open Sans"/>
                <a:cs typeface="Open Sans"/>
                <a:sym typeface="Open Sans"/>
              </a:rPr>
              <a:t> Build-Ship-Run</a:t>
            </a:r>
          </a:p>
          <a:p>
            <a:pPr lvl="0" algn="ctr" rtl="0">
              <a:spcBef>
                <a:spcPts val="0"/>
              </a:spcBef>
              <a:buNone/>
            </a:pPr>
            <a:r>
              <a:rPr lang="en-GB" sz="4500" dirty="0">
                <a:solidFill>
                  <a:schemeClr val="dk2"/>
                </a:solidFill>
                <a:latin typeface="Open Sans"/>
                <a:ea typeface="Open Sans"/>
                <a:cs typeface="Open Sans"/>
                <a:sym typeface="Open Sans"/>
              </a:rPr>
              <a:t>Demo</a:t>
            </a:r>
          </a:p>
        </p:txBody>
      </p:sp>
    </p:spTree>
    <p:extLst>
      <p:ext uri="{BB962C8B-B14F-4D97-AF65-F5344CB8AC3E}">
        <p14:creationId xmlns:p14="http://schemas.microsoft.com/office/powerpoint/2010/main" val="567030911"/>
      </p:ext>
    </p:extLst>
  </p:cSld>
  <p:clrMapOvr>
    <a:masterClrMapping/>
  </p:clrMapOvr>
  <p:transition spd="slow">
    <p:cu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Shape 332"/>
          <p:cNvPicPr preferRelativeResize="0"/>
          <p:nvPr/>
        </p:nvPicPr>
        <p:blipFill>
          <a:blip r:embed="rId3">
            <a:alphaModFix/>
          </a:blip>
          <a:stretch>
            <a:fillRect/>
          </a:stretch>
        </p:blipFill>
        <p:spPr>
          <a:xfrm>
            <a:off x="8239500" y="0"/>
            <a:ext cx="904499" cy="904499"/>
          </a:xfrm>
          <a:prstGeom prst="rect">
            <a:avLst/>
          </a:prstGeom>
          <a:noFill/>
          <a:ln>
            <a:noFill/>
          </a:ln>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33350"/>
            <a:ext cx="7300985"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4026944"/>
      </p:ext>
    </p:extLst>
  </p:cSld>
  <p:clrMapOvr>
    <a:masterClrMapping/>
  </p:clrMapOvr>
  <p:transition spd="slow">
    <p:cu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Shape 349"/>
          <p:cNvPicPr preferRelativeResize="0"/>
          <p:nvPr/>
        </p:nvPicPr>
        <p:blipFill>
          <a:blip r:embed="rId3">
            <a:alphaModFix/>
          </a:blip>
          <a:stretch>
            <a:fillRect/>
          </a:stretch>
        </p:blipFill>
        <p:spPr>
          <a:xfrm>
            <a:off x="8239500" y="0"/>
            <a:ext cx="904499" cy="904499"/>
          </a:xfrm>
          <a:prstGeom prst="rect">
            <a:avLst/>
          </a:prstGeom>
          <a:noFill/>
          <a:ln>
            <a:noFill/>
          </a:ln>
        </p:spPr>
      </p:pic>
      <p:sp>
        <p:nvSpPr>
          <p:cNvPr id="350" name="Shape 350"/>
          <p:cNvSpPr txBox="1"/>
          <p:nvPr/>
        </p:nvSpPr>
        <p:spPr>
          <a:xfrm>
            <a:off x="1143000" y="1143000"/>
            <a:ext cx="6750299" cy="3000000"/>
          </a:xfrm>
          <a:prstGeom prst="rect">
            <a:avLst/>
          </a:prstGeom>
          <a:noFill/>
          <a:ln>
            <a:noFill/>
          </a:ln>
        </p:spPr>
        <p:txBody>
          <a:bodyPr lIns="91425" tIns="91425" rIns="91425" bIns="91425" anchor="ctr" anchorCtr="0">
            <a:noAutofit/>
          </a:bodyPr>
          <a:lstStyle/>
          <a:p>
            <a:pPr lvl="0" algn="ctr" rtl="0">
              <a:spcBef>
                <a:spcPts val="0"/>
              </a:spcBef>
              <a:buNone/>
            </a:pPr>
            <a:r>
              <a:rPr lang="en-GB" sz="4500" dirty="0">
                <a:solidFill>
                  <a:schemeClr val="dk2"/>
                </a:solidFill>
                <a:latin typeface="Open Sans"/>
                <a:ea typeface="Open Sans"/>
                <a:cs typeface="Open Sans"/>
                <a:sym typeface="Open Sans"/>
              </a:rPr>
              <a:t>Build</a:t>
            </a:r>
          </a:p>
        </p:txBody>
      </p:sp>
    </p:spTree>
    <p:extLst>
      <p:ext uri="{BB962C8B-B14F-4D97-AF65-F5344CB8AC3E}">
        <p14:creationId xmlns:p14="http://schemas.microsoft.com/office/powerpoint/2010/main" val="2907507738"/>
      </p:ext>
    </p:extLst>
  </p:cSld>
  <p:clrMapOvr>
    <a:masterClrMapping/>
  </p:clrMapOvr>
  <p:transition spd="slow">
    <p:cut/>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Shape 349"/>
          <p:cNvPicPr preferRelativeResize="0"/>
          <p:nvPr/>
        </p:nvPicPr>
        <p:blipFill>
          <a:blip r:embed="rId3">
            <a:alphaModFix/>
          </a:blip>
          <a:stretch>
            <a:fillRect/>
          </a:stretch>
        </p:blipFill>
        <p:spPr>
          <a:xfrm>
            <a:off x="8239500" y="0"/>
            <a:ext cx="904499" cy="904499"/>
          </a:xfrm>
          <a:prstGeom prst="rect">
            <a:avLst/>
          </a:prstGeom>
          <a:noFill/>
          <a:ln>
            <a:noFill/>
          </a:ln>
        </p:spPr>
      </p:pic>
      <p:sp>
        <p:nvSpPr>
          <p:cNvPr id="2" name="Title 1"/>
          <p:cNvSpPr>
            <a:spLocks noGrp="1"/>
          </p:cNvSpPr>
          <p:nvPr>
            <p:ph type="title"/>
          </p:nvPr>
        </p:nvSpPr>
        <p:spPr/>
        <p:txBody>
          <a:bodyPr/>
          <a:lstStyle/>
          <a:p>
            <a:r>
              <a:rPr lang="en-US" dirty="0"/>
              <a:t>Build </a:t>
            </a:r>
            <a:r>
              <a:rPr lang="en-US" dirty="0" err="1"/>
              <a:t>Docker</a:t>
            </a:r>
            <a:r>
              <a:rPr lang="en-US" dirty="0"/>
              <a:t> Images</a:t>
            </a:r>
          </a:p>
        </p:txBody>
      </p:sp>
      <p:sp>
        <p:nvSpPr>
          <p:cNvPr id="3" name="Text Placeholder 2"/>
          <p:cNvSpPr>
            <a:spLocks noGrp="1"/>
          </p:cNvSpPr>
          <p:nvPr>
            <p:ph type="body" idx="1"/>
          </p:nvPr>
        </p:nvSpPr>
        <p:spPr>
          <a:xfrm>
            <a:off x="83100" y="1152474"/>
            <a:ext cx="5098500" cy="3933876"/>
          </a:xfrm>
          <a:solidFill>
            <a:srgbClr val="002060"/>
          </a:solidFill>
        </p:spPr>
        <p:txBody>
          <a:bodyPr/>
          <a:lstStyle/>
          <a:p>
            <a:r>
              <a:rPr lang="en-US" sz="3200" b="1" dirty="0" err="1">
                <a:solidFill>
                  <a:schemeClr val="bg1"/>
                </a:solidFill>
              </a:rPr>
              <a:t>Dockerfile</a:t>
            </a:r>
            <a:endParaRPr lang="en-US" sz="1000" b="1" dirty="0">
              <a:solidFill>
                <a:schemeClr val="bg1"/>
              </a:solidFill>
            </a:endParaRPr>
          </a:p>
          <a:p>
            <a:r>
              <a:rPr lang="en-US" sz="1200" dirty="0">
                <a:solidFill>
                  <a:schemeClr val="bg1"/>
                </a:solidFill>
                <a:latin typeface="Consolas" pitchFamily="49" charset="0"/>
                <a:cs typeface="Consolas" pitchFamily="49" charset="0"/>
              </a:rPr>
              <a:t>FROM ubuntu:14.10</a:t>
            </a:r>
            <a:br>
              <a:rPr lang="en-US" sz="1200" dirty="0">
                <a:solidFill>
                  <a:schemeClr val="bg1"/>
                </a:solidFill>
                <a:latin typeface="Consolas" pitchFamily="49" charset="0"/>
                <a:cs typeface="Consolas" pitchFamily="49" charset="0"/>
              </a:rPr>
            </a:br>
            <a:br>
              <a:rPr lang="en-US" sz="1200" dirty="0">
                <a:solidFill>
                  <a:schemeClr val="bg1"/>
                </a:solidFill>
                <a:latin typeface="Consolas" pitchFamily="49" charset="0"/>
                <a:cs typeface="Consolas" pitchFamily="49" charset="0"/>
              </a:rPr>
            </a:br>
            <a:r>
              <a:rPr lang="en-US" sz="1200" dirty="0">
                <a:solidFill>
                  <a:schemeClr val="bg1"/>
                </a:solidFill>
                <a:latin typeface="Consolas" pitchFamily="49" charset="0"/>
                <a:cs typeface="Consolas" pitchFamily="49" charset="0"/>
              </a:rPr>
              <a:t>MAINTAINER Romin </a:t>
            </a:r>
            <a:r>
              <a:rPr lang="en-US" sz="1200" dirty="0">
                <a:solidFill>
                  <a:schemeClr val="bg1"/>
                </a:solidFill>
                <a:latin typeface="Consolas" pitchFamily="49" charset="0"/>
                <a:cs typeface="Consolas" pitchFamily="49" charset="0"/>
                <a:hlinkClick r:id="rId4"/>
              </a:rPr>
              <a:t>&lt;romin.irani@xoriant.com</a:t>
            </a:r>
            <a:r>
              <a:rPr lang="en-US" sz="1200" dirty="0">
                <a:solidFill>
                  <a:schemeClr val="bg1"/>
                </a:solidFill>
                <a:latin typeface="Consolas" pitchFamily="49" charset="0"/>
                <a:cs typeface="Consolas" pitchFamily="49" charset="0"/>
              </a:rPr>
              <a:t>&gt;</a:t>
            </a:r>
            <a:br>
              <a:rPr lang="en-US" sz="1200" dirty="0">
                <a:solidFill>
                  <a:schemeClr val="bg1"/>
                </a:solidFill>
                <a:latin typeface="Consolas" pitchFamily="49" charset="0"/>
                <a:cs typeface="Consolas" pitchFamily="49" charset="0"/>
              </a:rPr>
            </a:br>
            <a:br>
              <a:rPr lang="en-US" sz="1200" dirty="0">
                <a:solidFill>
                  <a:schemeClr val="bg1"/>
                </a:solidFill>
                <a:latin typeface="Consolas" pitchFamily="49" charset="0"/>
                <a:cs typeface="Consolas" pitchFamily="49" charset="0"/>
              </a:rPr>
            </a:br>
            <a:r>
              <a:rPr lang="en-US" sz="1200" dirty="0">
                <a:solidFill>
                  <a:schemeClr val="bg1"/>
                </a:solidFill>
                <a:latin typeface="Consolas" pitchFamily="49" charset="0"/>
                <a:cs typeface="Consolas" pitchFamily="49" charset="0"/>
              </a:rPr>
              <a:t>RUN apt-get update</a:t>
            </a:r>
            <a:br>
              <a:rPr lang="en-US" sz="1200" dirty="0">
                <a:solidFill>
                  <a:schemeClr val="bg1"/>
                </a:solidFill>
                <a:latin typeface="Consolas" pitchFamily="49" charset="0"/>
                <a:cs typeface="Consolas" pitchFamily="49" charset="0"/>
              </a:rPr>
            </a:br>
            <a:br>
              <a:rPr lang="en-US" sz="1200" dirty="0">
                <a:solidFill>
                  <a:schemeClr val="bg1"/>
                </a:solidFill>
                <a:latin typeface="Consolas" pitchFamily="49" charset="0"/>
                <a:cs typeface="Consolas" pitchFamily="49" charset="0"/>
              </a:rPr>
            </a:br>
            <a:r>
              <a:rPr lang="en-US" sz="1200" dirty="0">
                <a:solidFill>
                  <a:schemeClr val="bg1"/>
                </a:solidFill>
                <a:latin typeface="Consolas" pitchFamily="49" charset="0"/>
                <a:cs typeface="Consolas" pitchFamily="49" charset="0"/>
              </a:rPr>
              <a:t>RUN apt-get install -y --force-yes -q </a:t>
            </a:r>
            <a:r>
              <a:rPr lang="en-US" sz="1200" dirty="0" err="1">
                <a:solidFill>
                  <a:schemeClr val="bg1"/>
                </a:solidFill>
                <a:latin typeface="Consolas" pitchFamily="49" charset="0"/>
                <a:cs typeface="Consolas" pitchFamily="49" charset="0"/>
              </a:rPr>
              <a:t>nginx</a:t>
            </a:r>
            <a:br>
              <a:rPr lang="en-US" sz="1200" dirty="0">
                <a:solidFill>
                  <a:schemeClr val="bg1"/>
                </a:solidFill>
                <a:latin typeface="Consolas" pitchFamily="49" charset="0"/>
                <a:cs typeface="Consolas" pitchFamily="49" charset="0"/>
              </a:rPr>
            </a:br>
            <a:br>
              <a:rPr lang="en-US" sz="1200" dirty="0">
                <a:solidFill>
                  <a:schemeClr val="bg1"/>
                </a:solidFill>
                <a:latin typeface="Consolas" pitchFamily="49" charset="0"/>
                <a:cs typeface="Consolas" pitchFamily="49" charset="0"/>
              </a:rPr>
            </a:br>
            <a:r>
              <a:rPr lang="en-US" sz="1200" dirty="0">
                <a:solidFill>
                  <a:schemeClr val="bg1"/>
                </a:solidFill>
                <a:latin typeface="Consolas" pitchFamily="49" charset="0"/>
                <a:cs typeface="Consolas" pitchFamily="49" charset="0"/>
              </a:rPr>
              <a:t>COPY index.html /</a:t>
            </a:r>
            <a:r>
              <a:rPr lang="en-US" sz="1200" dirty="0" err="1">
                <a:solidFill>
                  <a:schemeClr val="bg1"/>
                </a:solidFill>
                <a:latin typeface="Consolas" pitchFamily="49" charset="0"/>
                <a:cs typeface="Consolas" pitchFamily="49" charset="0"/>
              </a:rPr>
              <a:t>usr</a:t>
            </a:r>
            <a:r>
              <a:rPr lang="en-US" sz="1200" dirty="0">
                <a:solidFill>
                  <a:schemeClr val="bg1"/>
                </a:solidFill>
                <a:latin typeface="Consolas" pitchFamily="49" charset="0"/>
                <a:cs typeface="Consolas" pitchFamily="49" charset="0"/>
              </a:rPr>
              <a:t>/share/</a:t>
            </a:r>
            <a:r>
              <a:rPr lang="en-US" sz="1200" dirty="0" err="1">
                <a:solidFill>
                  <a:schemeClr val="bg1"/>
                </a:solidFill>
                <a:latin typeface="Consolas" pitchFamily="49" charset="0"/>
                <a:cs typeface="Consolas" pitchFamily="49" charset="0"/>
              </a:rPr>
              <a:t>nginx</a:t>
            </a:r>
            <a:r>
              <a:rPr lang="en-US" sz="1200" dirty="0">
                <a:solidFill>
                  <a:schemeClr val="bg1"/>
                </a:solidFill>
                <a:latin typeface="Consolas" pitchFamily="49" charset="0"/>
                <a:cs typeface="Consolas" pitchFamily="49" charset="0"/>
              </a:rPr>
              <a:t>/html/</a:t>
            </a:r>
            <a:br>
              <a:rPr lang="en-US" sz="1200" dirty="0">
                <a:solidFill>
                  <a:schemeClr val="bg1"/>
                </a:solidFill>
                <a:latin typeface="Consolas" pitchFamily="49" charset="0"/>
                <a:cs typeface="Consolas" pitchFamily="49" charset="0"/>
              </a:rPr>
            </a:br>
            <a:br>
              <a:rPr lang="en-US" sz="1200" dirty="0">
                <a:solidFill>
                  <a:schemeClr val="bg1"/>
                </a:solidFill>
                <a:latin typeface="Consolas" pitchFamily="49" charset="0"/>
                <a:cs typeface="Consolas" pitchFamily="49" charset="0"/>
              </a:rPr>
            </a:br>
            <a:r>
              <a:rPr lang="en-US" sz="1200" dirty="0">
                <a:solidFill>
                  <a:schemeClr val="bg1"/>
                </a:solidFill>
                <a:latin typeface="Consolas" pitchFamily="49" charset="0"/>
                <a:cs typeface="Consolas" pitchFamily="49" charset="0"/>
              </a:rPr>
              <a:t>ENTRYPOINT ["/</a:t>
            </a:r>
            <a:r>
              <a:rPr lang="en-US" sz="1200" dirty="0" err="1">
                <a:solidFill>
                  <a:schemeClr val="bg1"/>
                </a:solidFill>
                <a:latin typeface="Consolas" pitchFamily="49" charset="0"/>
                <a:cs typeface="Consolas" pitchFamily="49" charset="0"/>
              </a:rPr>
              <a:t>usr</a:t>
            </a:r>
            <a:r>
              <a:rPr lang="en-US" sz="1200" dirty="0">
                <a:solidFill>
                  <a:schemeClr val="bg1"/>
                </a:solidFill>
                <a:latin typeface="Consolas" pitchFamily="49" charset="0"/>
                <a:cs typeface="Consolas" pitchFamily="49" charset="0"/>
              </a:rPr>
              <a:t>/</a:t>
            </a:r>
            <a:r>
              <a:rPr lang="en-US" sz="1200" dirty="0" err="1">
                <a:solidFill>
                  <a:schemeClr val="bg1"/>
                </a:solidFill>
                <a:latin typeface="Consolas" pitchFamily="49" charset="0"/>
                <a:cs typeface="Consolas" pitchFamily="49" charset="0"/>
              </a:rPr>
              <a:t>sbin</a:t>
            </a:r>
            <a:r>
              <a:rPr lang="en-US" sz="1200" dirty="0">
                <a:solidFill>
                  <a:schemeClr val="bg1"/>
                </a:solidFill>
                <a:latin typeface="Consolas" pitchFamily="49" charset="0"/>
                <a:cs typeface="Consolas" pitchFamily="49" charset="0"/>
              </a:rPr>
              <a:t>/</a:t>
            </a:r>
            <a:r>
              <a:rPr lang="en-US" sz="1200" dirty="0" err="1">
                <a:solidFill>
                  <a:schemeClr val="bg1"/>
                </a:solidFill>
                <a:latin typeface="Consolas" pitchFamily="49" charset="0"/>
                <a:cs typeface="Consolas" pitchFamily="49" charset="0"/>
              </a:rPr>
              <a:t>nginx</a:t>
            </a:r>
            <a:r>
              <a:rPr lang="en-US" sz="1200" dirty="0">
                <a:solidFill>
                  <a:schemeClr val="bg1"/>
                </a:solidFill>
                <a:latin typeface="Consolas" pitchFamily="49" charset="0"/>
                <a:cs typeface="Consolas" pitchFamily="49" charset="0"/>
              </a:rPr>
              <a:t>","-</a:t>
            </a:r>
            <a:r>
              <a:rPr lang="en-US" sz="1200" dirty="0" err="1">
                <a:solidFill>
                  <a:schemeClr val="bg1"/>
                </a:solidFill>
                <a:latin typeface="Consolas" pitchFamily="49" charset="0"/>
                <a:cs typeface="Consolas" pitchFamily="49" charset="0"/>
              </a:rPr>
              <a:t>g","daemon</a:t>
            </a:r>
            <a:r>
              <a:rPr lang="en-US" sz="1200" dirty="0">
                <a:solidFill>
                  <a:schemeClr val="bg1"/>
                </a:solidFill>
                <a:latin typeface="Consolas" pitchFamily="49" charset="0"/>
                <a:cs typeface="Consolas" pitchFamily="49" charset="0"/>
              </a:rPr>
              <a:t> off;"]</a:t>
            </a:r>
            <a:br>
              <a:rPr lang="en-US" sz="1200" dirty="0">
                <a:solidFill>
                  <a:schemeClr val="bg1"/>
                </a:solidFill>
                <a:latin typeface="Consolas" pitchFamily="49" charset="0"/>
                <a:cs typeface="Consolas" pitchFamily="49" charset="0"/>
              </a:rPr>
            </a:br>
            <a:br>
              <a:rPr lang="en-US" sz="1200" dirty="0">
                <a:solidFill>
                  <a:schemeClr val="bg1"/>
                </a:solidFill>
                <a:latin typeface="Consolas" pitchFamily="49" charset="0"/>
                <a:cs typeface="Consolas" pitchFamily="49" charset="0"/>
              </a:rPr>
            </a:br>
            <a:r>
              <a:rPr lang="en-US" sz="1200" dirty="0">
                <a:solidFill>
                  <a:schemeClr val="bg1"/>
                </a:solidFill>
                <a:latin typeface="Consolas" pitchFamily="49" charset="0"/>
                <a:cs typeface="Consolas" pitchFamily="49" charset="0"/>
              </a:rPr>
              <a:t>EXPOSE 80</a:t>
            </a:r>
            <a:br>
              <a:rPr lang="en-US" sz="1200" dirty="0">
                <a:solidFill>
                  <a:schemeClr val="bg1"/>
                </a:solidFill>
                <a:latin typeface="Consolas" pitchFamily="49" charset="0"/>
                <a:cs typeface="Consolas" pitchFamily="49" charset="0"/>
              </a:rPr>
            </a:br>
            <a:endParaRPr lang="en-US" sz="1600" dirty="0">
              <a:solidFill>
                <a:schemeClr val="bg1"/>
              </a:solidFill>
              <a:latin typeface="Consolas" pitchFamily="49" charset="0"/>
              <a:cs typeface="Consolas" pitchFamily="49" charset="0"/>
            </a:endParaRPr>
          </a:p>
        </p:txBody>
      </p:sp>
      <p:sp>
        <p:nvSpPr>
          <p:cNvPr id="4" name="Text Placeholder 3"/>
          <p:cNvSpPr>
            <a:spLocks noGrp="1"/>
          </p:cNvSpPr>
          <p:nvPr>
            <p:ph type="body" idx="2"/>
          </p:nvPr>
        </p:nvSpPr>
        <p:spPr>
          <a:xfrm>
            <a:off x="5181600" y="1123950"/>
            <a:ext cx="3962399" cy="3962399"/>
          </a:xfrm>
          <a:solidFill>
            <a:schemeClr val="bg1">
              <a:lumMod val="95000"/>
            </a:schemeClr>
          </a:solidFill>
        </p:spPr>
        <p:txBody>
          <a:bodyPr/>
          <a:lstStyle/>
          <a:p>
            <a:r>
              <a:rPr lang="en-US" sz="1800" b="1" dirty="0"/>
              <a:t>Build – </a:t>
            </a:r>
            <a:r>
              <a:rPr lang="en-US" sz="1800" b="1" dirty="0" err="1"/>
              <a:t>Dockerfile</a:t>
            </a:r>
            <a:endParaRPr lang="en-US" sz="1800" b="1" dirty="0"/>
          </a:p>
          <a:p>
            <a:br>
              <a:rPr lang="en-US" sz="1200" dirty="0">
                <a:latin typeface="Consolas" pitchFamily="49" charset="0"/>
                <a:cs typeface="Consolas" pitchFamily="49" charset="0"/>
              </a:rPr>
            </a:br>
            <a:r>
              <a:rPr lang="en-US" sz="1200" dirty="0" err="1">
                <a:latin typeface="Consolas" pitchFamily="49" charset="0"/>
                <a:cs typeface="Consolas" pitchFamily="49" charset="0"/>
              </a:rPr>
              <a:t>docker</a:t>
            </a:r>
            <a:r>
              <a:rPr lang="en-US" sz="1200" dirty="0">
                <a:latin typeface="Consolas" pitchFamily="49" charset="0"/>
                <a:cs typeface="Consolas" pitchFamily="49" charset="0"/>
              </a:rPr>
              <a:t> build –t </a:t>
            </a:r>
            <a:r>
              <a:rPr lang="en-US" sz="1200" dirty="0" err="1">
                <a:latin typeface="Consolas" pitchFamily="49" charset="0"/>
                <a:cs typeface="Consolas" pitchFamily="49" charset="0"/>
              </a:rPr>
              <a:t>rominirani</a:t>
            </a:r>
            <a:r>
              <a:rPr lang="en-US" sz="1200" dirty="0">
                <a:latin typeface="Consolas" pitchFamily="49" charset="0"/>
                <a:cs typeface="Consolas" pitchFamily="49" charset="0"/>
              </a:rPr>
              <a:t>/nginx:1.0.0 .</a:t>
            </a:r>
          </a:p>
          <a:p>
            <a:endParaRPr lang="en-US" sz="1200" dirty="0">
              <a:latin typeface="Consolas" pitchFamily="49" charset="0"/>
              <a:cs typeface="Consolas" pitchFamily="49" charset="0"/>
            </a:endParaRPr>
          </a:p>
          <a:p>
            <a:r>
              <a:rPr lang="en-US" sz="1800" dirty="0"/>
              <a:t>This will result in a </a:t>
            </a:r>
            <a:r>
              <a:rPr lang="en-US" sz="1800" dirty="0" err="1"/>
              <a:t>Docker</a:t>
            </a:r>
            <a:r>
              <a:rPr lang="en-US" sz="1800" dirty="0"/>
              <a:t> Image:</a:t>
            </a:r>
            <a:br>
              <a:rPr lang="en-US" sz="1800" dirty="0"/>
            </a:br>
            <a:br>
              <a:rPr lang="en-US" sz="1800" dirty="0"/>
            </a:br>
            <a:r>
              <a:rPr lang="en-US" sz="1200" dirty="0" err="1">
                <a:latin typeface="Consolas" pitchFamily="49" charset="0"/>
                <a:cs typeface="Consolas" pitchFamily="49" charset="0"/>
              </a:rPr>
              <a:t>rominirani</a:t>
            </a:r>
            <a:r>
              <a:rPr lang="en-US" sz="1200" dirty="0">
                <a:latin typeface="Consolas" pitchFamily="49" charset="0"/>
                <a:cs typeface="Consolas" pitchFamily="49" charset="0"/>
              </a:rPr>
              <a:t>/nginx:1.0.0</a:t>
            </a:r>
          </a:p>
        </p:txBody>
      </p:sp>
    </p:spTree>
    <p:extLst>
      <p:ext uri="{BB962C8B-B14F-4D97-AF65-F5344CB8AC3E}">
        <p14:creationId xmlns:p14="http://schemas.microsoft.com/office/powerpoint/2010/main" val="3568309055"/>
      </p:ext>
    </p:extLst>
  </p:cSld>
  <p:clrMapOvr>
    <a:masterClrMapping/>
  </p:clrMapOvr>
  <p:transition spd="slow">
    <p:cut/>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Shape 349"/>
          <p:cNvPicPr preferRelativeResize="0"/>
          <p:nvPr/>
        </p:nvPicPr>
        <p:blipFill>
          <a:blip r:embed="rId3">
            <a:alphaModFix/>
          </a:blip>
          <a:stretch>
            <a:fillRect/>
          </a:stretch>
        </p:blipFill>
        <p:spPr>
          <a:xfrm>
            <a:off x="8239500" y="0"/>
            <a:ext cx="904499" cy="904499"/>
          </a:xfrm>
          <a:prstGeom prst="rect">
            <a:avLst/>
          </a:prstGeom>
          <a:noFill/>
          <a:ln>
            <a:noFill/>
          </a:ln>
        </p:spPr>
      </p:pic>
      <p:sp>
        <p:nvSpPr>
          <p:cNvPr id="350" name="Shape 350"/>
          <p:cNvSpPr txBox="1"/>
          <p:nvPr/>
        </p:nvSpPr>
        <p:spPr>
          <a:xfrm>
            <a:off x="1143000" y="1143000"/>
            <a:ext cx="6750299" cy="3000000"/>
          </a:xfrm>
          <a:prstGeom prst="rect">
            <a:avLst/>
          </a:prstGeom>
          <a:noFill/>
          <a:ln>
            <a:noFill/>
          </a:ln>
        </p:spPr>
        <p:txBody>
          <a:bodyPr lIns="91425" tIns="91425" rIns="91425" bIns="91425" anchor="ctr" anchorCtr="0">
            <a:noAutofit/>
          </a:bodyPr>
          <a:lstStyle/>
          <a:p>
            <a:pPr lvl="0" algn="ctr" rtl="0">
              <a:spcBef>
                <a:spcPts val="0"/>
              </a:spcBef>
              <a:buNone/>
            </a:pPr>
            <a:r>
              <a:rPr lang="en-GB" sz="4500" dirty="0">
                <a:solidFill>
                  <a:schemeClr val="dk2"/>
                </a:solidFill>
                <a:latin typeface="Open Sans"/>
                <a:ea typeface="Open Sans"/>
                <a:cs typeface="Open Sans"/>
                <a:sym typeface="Open Sans"/>
              </a:rPr>
              <a:t>Ship</a:t>
            </a:r>
          </a:p>
        </p:txBody>
      </p:sp>
    </p:spTree>
    <p:extLst>
      <p:ext uri="{BB962C8B-B14F-4D97-AF65-F5344CB8AC3E}">
        <p14:creationId xmlns:p14="http://schemas.microsoft.com/office/powerpoint/2010/main" val="562154617"/>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2743200" y="1425175"/>
            <a:ext cx="5228700" cy="857400"/>
          </a:xfrm>
          <a:prstGeom prst="rect">
            <a:avLst/>
          </a:prstGeom>
        </p:spPr>
        <p:txBody>
          <a:bodyPr lIns="91425" tIns="91425" rIns="91425" bIns="91425" anchor="b" anchorCtr="0">
            <a:noAutofit/>
          </a:bodyPr>
          <a:lstStyle/>
          <a:p>
            <a:pPr lvl="0" rtl="0">
              <a:spcBef>
                <a:spcPts val="0"/>
              </a:spcBef>
              <a:buNone/>
            </a:pPr>
            <a:r>
              <a:rPr lang="en-GB" sz="7200">
                <a:latin typeface="Open Sans"/>
                <a:ea typeface="Open Sans"/>
                <a:cs typeface="Open Sans"/>
                <a:sym typeface="Open Sans"/>
              </a:rPr>
              <a:t>Docker</a:t>
            </a:r>
          </a:p>
        </p:txBody>
      </p:sp>
      <p:pic>
        <p:nvPicPr>
          <p:cNvPr id="159" name="Shape 159"/>
          <p:cNvPicPr preferRelativeResize="0"/>
          <p:nvPr/>
        </p:nvPicPr>
        <p:blipFill>
          <a:blip r:embed="rId3">
            <a:alphaModFix/>
          </a:blip>
          <a:stretch>
            <a:fillRect/>
          </a:stretch>
        </p:blipFill>
        <p:spPr>
          <a:xfrm>
            <a:off x="8239500" y="0"/>
            <a:ext cx="904499" cy="904499"/>
          </a:xfrm>
          <a:prstGeom prst="rect">
            <a:avLst/>
          </a:prstGeom>
          <a:noFill/>
          <a:ln>
            <a:noFill/>
          </a:ln>
        </p:spPr>
      </p:pic>
      <p:pic>
        <p:nvPicPr>
          <p:cNvPr id="160" name="Shape 160"/>
          <p:cNvPicPr preferRelativeResize="0"/>
          <p:nvPr/>
        </p:nvPicPr>
        <p:blipFill>
          <a:blip r:embed="rId4">
            <a:alphaModFix/>
          </a:blip>
          <a:stretch>
            <a:fillRect/>
          </a:stretch>
        </p:blipFill>
        <p:spPr>
          <a:xfrm>
            <a:off x="2693975" y="2531974"/>
            <a:ext cx="3520574" cy="1735149"/>
          </a:xfrm>
          <a:prstGeom prst="rect">
            <a:avLst/>
          </a:prstGeom>
          <a:noFill/>
          <a:ln>
            <a:noFill/>
          </a:ln>
        </p:spPr>
      </p:pic>
    </p:spTree>
  </p:cSld>
  <p:clrMapOvr>
    <a:masterClrMapping/>
  </p:clrMapOvr>
  <p:transition spd="slow">
    <p:cu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Shape 349"/>
          <p:cNvPicPr preferRelativeResize="0"/>
          <p:nvPr/>
        </p:nvPicPr>
        <p:blipFill>
          <a:blip r:embed="rId3">
            <a:alphaModFix/>
          </a:blip>
          <a:stretch>
            <a:fillRect/>
          </a:stretch>
        </p:blipFill>
        <p:spPr>
          <a:xfrm>
            <a:off x="8239500" y="0"/>
            <a:ext cx="904499" cy="904499"/>
          </a:xfrm>
          <a:prstGeom prst="rect">
            <a:avLst/>
          </a:prstGeom>
          <a:noFill/>
          <a:ln>
            <a:noFill/>
          </a:ln>
        </p:spPr>
      </p:pic>
      <p:sp>
        <p:nvSpPr>
          <p:cNvPr id="2" name="Title 1"/>
          <p:cNvSpPr>
            <a:spLocks noGrp="1"/>
          </p:cNvSpPr>
          <p:nvPr>
            <p:ph type="title"/>
          </p:nvPr>
        </p:nvSpPr>
        <p:spPr/>
        <p:txBody>
          <a:bodyPr/>
          <a:lstStyle/>
          <a:p>
            <a:r>
              <a:rPr lang="en-US" dirty="0"/>
              <a:t>Ship </a:t>
            </a:r>
            <a:r>
              <a:rPr lang="en-US" dirty="0" err="1"/>
              <a:t>Docker</a:t>
            </a:r>
            <a:r>
              <a:rPr lang="en-US" dirty="0"/>
              <a:t> Image</a:t>
            </a:r>
          </a:p>
        </p:txBody>
      </p:sp>
      <p:sp>
        <p:nvSpPr>
          <p:cNvPr id="9" name="Shape 350"/>
          <p:cNvSpPr txBox="1"/>
          <p:nvPr/>
        </p:nvSpPr>
        <p:spPr>
          <a:xfrm>
            <a:off x="304800" y="1143000"/>
            <a:ext cx="8610600" cy="3000000"/>
          </a:xfrm>
          <a:prstGeom prst="rect">
            <a:avLst/>
          </a:prstGeom>
          <a:noFill/>
          <a:ln>
            <a:noFill/>
          </a:ln>
        </p:spPr>
        <p:txBody>
          <a:bodyPr lIns="91425" tIns="91425" rIns="91425" bIns="91425" anchor="ctr" anchorCtr="0">
            <a:noAutofit/>
          </a:bodyPr>
          <a:lstStyle/>
          <a:p>
            <a:pPr lvl="0" algn="ctr" rtl="0">
              <a:spcBef>
                <a:spcPts val="0"/>
              </a:spcBef>
              <a:buNone/>
            </a:pPr>
            <a:r>
              <a:rPr lang="en-GB" sz="4000" dirty="0" err="1">
                <a:solidFill>
                  <a:schemeClr val="dk2"/>
                </a:solidFill>
                <a:latin typeface="Open Sans"/>
                <a:ea typeface="Open Sans"/>
                <a:cs typeface="Open Sans"/>
                <a:sym typeface="Open Sans"/>
              </a:rPr>
              <a:t>docker</a:t>
            </a:r>
            <a:r>
              <a:rPr lang="en-GB" sz="4000" dirty="0">
                <a:solidFill>
                  <a:schemeClr val="dk2"/>
                </a:solidFill>
                <a:latin typeface="Open Sans"/>
                <a:ea typeface="Open Sans"/>
                <a:cs typeface="Open Sans"/>
                <a:sym typeface="Open Sans"/>
              </a:rPr>
              <a:t> </a:t>
            </a:r>
            <a:r>
              <a:rPr lang="en-GB" sz="4000" b="1" dirty="0">
                <a:solidFill>
                  <a:schemeClr val="dk2"/>
                </a:solidFill>
                <a:latin typeface="Open Sans"/>
                <a:ea typeface="Open Sans"/>
                <a:cs typeface="Open Sans"/>
                <a:sym typeface="Open Sans"/>
              </a:rPr>
              <a:t>push</a:t>
            </a:r>
            <a:r>
              <a:rPr lang="en-GB" sz="4000" dirty="0">
                <a:solidFill>
                  <a:schemeClr val="dk2"/>
                </a:solidFill>
                <a:latin typeface="Open Sans"/>
                <a:ea typeface="Open Sans"/>
                <a:cs typeface="Open Sans"/>
                <a:sym typeface="Open Sans"/>
              </a:rPr>
              <a:t> </a:t>
            </a:r>
            <a:r>
              <a:rPr lang="en-GB" sz="4000" dirty="0" err="1">
                <a:solidFill>
                  <a:schemeClr val="dk2"/>
                </a:solidFill>
                <a:latin typeface="Open Sans"/>
                <a:ea typeface="Open Sans"/>
                <a:cs typeface="Open Sans"/>
                <a:sym typeface="Open Sans"/>
              </a:rPr>
              <a:t>rominirani</a:t>
            </a:r>
            <a:r>
              <a:rPr lang="en-GB" sz="4000" dirty="0">
                <a:solidFill>
                  <a:schemeClr val="dk2"/>
                </a:solidFill>
                <a:latin typeface="Open Sans"/>
                <a:ea typeface="Open Sans"/>
                <a:cs typeface="Open Sans"/>
                <a:sym typeface="Open Sans"/>
              </a:rPr>
              <a:t>/nginx:1.0.0</a:t>
            </a:r>
          </a:p>
        </p:txBody>
      </p:sp>
    </p:spTree>
    <p:extLst>
      <p:ext uri="{BB962C8B-B14F-4D97-AF65-F5344CB8AC3E}">
        <p14:creationId xmlns:p14="http://schemas.microsoft.com/office/powerpoint/2010/main" val="3001733773"/>
      </p:ext>
    </p:extLst>
  </p:cSld>
  <p:clrMapOvr>
    <a:masterClrMapping/>
  </p:clrMapOvr>
  <p:transition spd="slow">
    <p:cu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Shape 349"/>
          <p:cNvPicPr preferRelativeResize="0"/>
          <p:nvPr/>
        </p:nvPicPr>
        <p:blipFill>
          <a:blip r:embed="rId3">
            <a:alphaModFix/>
          </a:blip>
          <a:stretch>
            <a:fillRect/>
          </a:stretch>
        </p:blipFill>
        <p:spPr>
          <a:xfrm>
            <a:off x="8239500" y="0"/>
            <a:ext cx="904499" cy="904499"/>
          </a:xfrm>
          <a:prstGeom prst="rect">
            <a:avLst/>
          </a:prstGeom>
          <a:noFill/>
          <a:ln>
            <a:noFill/>
          </a:ln>
        </p:spPr>
      </p:pic>
      <p:sp>
        <p:nvSpPr>
          <p:cNvPr id="350" name="Shape 350"/>
          <p:cNvSpPr txBox="1"/>
          <p:nvPr/>
        </p:nvSpPr>
        <p:spPr>
          <a:xfrm>
            <a:off x="1143000" y="1143000"/>
            <a:ext cx="6750299" cy="3000000"/>
          </a:xfrm>
          <a:prstGeom prst="rect">
            <a:avLst/>
          </a:prstGeom>
          <a:noFill/>
          <a:ln>
            <a:noFill/>
          </a:ln>
        </p:spPr>
        <p:txBody>
          <a:bodyPr lIns="91425" tIns="91425" rIns="91425" bIns="91425" anchor="ctr" anchorCtr="0">
            <a:noAutofit/>
          </a:bodyPr>
          <a:lstStyle/>
          <a:p>
            <a:pPr lvl="0" algn="ctr" rtl="0">
              <a:spcBef>
                <a:spcPts val="0"/>
              </a:spcBef>
              <a:buNone/>
            </a:pPr>
            <a:r>
              <a:rPr lang="en-GB" sz="4500" dirty="0">
                <a:solidFill>
                  <a:schemeClr val="dk2"/>
                </a:solidFill>
                <a:latin typeface="Open Sans"/>
                <a:ea typeface="Open Sans"/>
                <a:cs typeface="Open Sans"/>
                <a:sym typeface="Open Sans"/>
              </a:rPr>
              <a:t>Run</a:t>
            </a:r>
          </a:p>
        </p:txBody>
      </p:sp>
    </p:spTree>
    <p:extLst>
      <p:ext uri="{BB962C8B-B14F-4D97-AF65-F5344CB8AC3E}">
        <p14:creationId xmlns:p14="http://schemas.microsoft.com/office/powerpoint/2010/main" val="1576947859"/>
      </p:ext>
    </p:extLst>
  </p:cSld>
  <p:clrMapOvr>
    <a:masterClrMapping/>
  </p:clrMapOvr>
  <p:transition spd="slow">
    <p:cu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Shape 349"/>
          <p:cNvPicPr preferRelativeResize="0"/>
          <p:nvPr/>
        </p:nvPicPr>
        <p:blipFill>
          <a:blip r:embed="rId3">
            <a:alphaModFix/>
          </a:blip>
          <a:stretch>
            <a:fillRect/>
          </a:stretch>
        </p:blipFill>
        <p:spPr>
          <a:xfrm>
            <a:off x="8239500" y="0"/>
            <a:ext cx="904499" cy="904499"/>
          </a:xfrm>
          <a:prstGeom prst="rect">
            <a:avLst/>
          </a:prstGeom>
          <a:noFill/>
          <a:ln>
            <a:noFill/>
          </a:ln>
        </p:spPr>
      </p:pic>
      <p:sp>
        <p:nvSpPr>
          <p:cNvPr id="2" name="Title 1"/>
          <p:cNvSpPr>
            <a:spLocks noGrp="1"/>
          </p:cNvSpPr>
          <p:nvPr>
            <p:ph type="title"/>
          </p:nvPr>
        </p:nvSpPr>
        <p:spPr/>
        <p:txBody>
          <a:bodyPr/>
          <a:lstStyle/>
          <a:p>
            <a:r>
              <a:rPr lang="en-US" dirty="0"/>
              <a:t>Fetch a </a:t>
            </a:r>
            <a:r>
              <a:rPr lang="en-US" dirty="0" err="1"/>
              <a:t>Docker</a:t>
            </a:r>
            <a:r>
              <a:rPr lang="en-US" dirty="0"/>
              <a:t> Image </a:t>
            </a:r>
          </a:p>
        </p:txBody>
      </p:sp>
      <p:sp>
        <p:nvSpPr>
          <p:cNvPr id="9" name="Shape 350"/>
          <p:cNvSpPr txBox="1"/>
          <p:nvPr/>
        </p:nvSpPr>
        <p:spPr>
          <a:xfrm>
            <a:off x="304800" y="1143000"/>
            <a:ext cx="8610600" cy="3000000"/>
          </a:xfrm>
          <a:prstGeom prst="rect">
            <a:avLst/>
          </a:prstGeom>
          <a:noFill/>
          <a:ln>
            <a:noFill/>
          </a:ln>
        </p:spPr>
        <p:txBody>
          <a:bodyPr lIns="91425" tIns="91425" rIns="91425" bIns="91425" anchor="ctr" anchorCtr="0">
            <a:noAutofit/>
          </a:bodyPr>
          <a:lstStyle/>
          <a:p>
            <a:pPr lvl="0" algn="ctr" rtl="0">
              <a:spcBef>
                <a:spcPts val="0"/>
              </a:spcBef>
              <a:buNone/>
            </a:pPr>
            <a:r>
              <a:rPr lang="en-GB" sz="4000" dirty="0" err="1">
                <a:solidFill>
                  <a:schemeClr val="dk2"/>
                </a:solidFill>
                <a:latin typeface="Open Sans"/>
                <a:ea typeface="Open Sans"/>
                <a:cs typeface="Open Sans"/>
                <a:sym typeface="Open Sans"/>
              </a:rPr>
              <a:t>docker</a:t>
            </a:r>
            <a:r>
              <a:rPr lang="en-GB" sz="4000" dirty="0">
                <a:solidFill>
                  <a:schemeClr val="dk2"/>
                </a:solidFill>
                <a:latin typeface="Open Sans"/>
                <a:ea typeface="Open Sans"/>
                <a:cs typeface="Open Sans"/>
                <a:sym typeface="Open Sans"/>
              </a:rPr>
              <a:t> </a:t>
            </a:r>
            <a:r>
              <a:rPr lang="en-GB" sz="4000" b="1" dirty="0">
                <a:solidFill>
                  <a:schemeClr val="dk2"/>
                </a:solidFill>
                <a:latin typeface="Open Sans"/>
                <a:ea typeface="Open Sans"/>
                <a:cs typeface="Open Sans"/>
                <a:sym typeface="Open Sans"/>
              </a:rPr>
              <a:t>pull </a:t>
            </a:r>
            <a:r>
              <a:rPr lang="en-GB" sz="4000" dirty="0" err="1">
                <a:solidFill>
                  <a:schemeClr val="dk2"/>
                </a:solidFill>
                <a:latin typeface="Open Sans"/>
                <a:ea typeface="Open Sans"/>
                <a:cs typeface="Open Sans"/>
                <a:sym typeface="Open Sans"/>
              </a:rPr>
              <a:t>rominirani</a:t>
            </a:r>
            <a:r>
              <a:rPr lang="en-GB" sz="4000" dirty="0">
                <a:solidFill>
                  <a:schemeClr val="dk2"/>
                </a:solidFill>
                <a:latin typeface="Open Sans"/>
                <a:ea typeface="Open Sans"/>
                <a:cs typeface="Open Sans"/>
                <a:sym typeface="Open Sans"/>
              </a:rPr>
              <a:t>/nginx:1.0.0</a:t>
            </a:r>
          </a:p>
        </p:txBody>
      </p:sp>
    </p:spTree>
    <p:extLst>
      <p:ext uri="{BB962C8B-B14F-4D97-AF65-F5344CB8AC3E}">
        <p14:creationId xmlns:p14="http://schemas.microsoft.com/office/powerpoint/2010/main" val="251747907"/>
      </p:ext>
    </p:extLst>
  </p:cSld>
  <p:clrMapOvr>
    <a:masterClrMapping/>
  </p:clrMapOvr>
  <p:transition spd="slow">
    <p:cu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Shape 349"/>
          <p:cNvPicPr preferRelativeResize="0"/>
          <p:nvPr/>
        </p:nvPicPr>
        <p:blipFill>
          <a:blip r:embed="rId3">
            <a:alphaModFix/>
          </a:blip>
          <a:stretch>
            <a:fillRect/>
          </a:stretch>
        </p:blipFill>
        <p:spPr>
          <a:xfrm>
            <a:off x="8239500" y="0"/>
            <a:ext cx="904499" cy="904499"/>
          </a:xfrm>
          <a:prstGeom prst="rect">
            <a:avLst/>
          </a:prstGeom>
          <a:noFill/>
          <a:ln>
            <a:noFill/>
          </a:ln>
        </p:spPr>
      </p:pic>
      <p:sp>
        <p:nvSpPr>
          <p:cNvPr id="2" name="Title 1"/>
          <p:cNvSpPr>
            <a:spLocks noGrp="1"/>
          </p:cNvSpPr>
          <p:nvPr>
            <p:ph type="title"/>
          </p:nvPr>
        </p:nvSpPr>
        <p:spPr/>
        <p:txBody>
          <a:bodyPr/>
          <a:lstStyle/>
          <a:p>
            <a:r>
              <a:rPr lang="en-US" dirty="0"/>
              <a:t>Run a </a:t>
            </a:r>
            <a:r>
              <a:rPr lang="en-US" dirty="0" err="1"/>
              <a:t>Docker</a:t>
            </a:r>
            <a:r>
              <a:rPr lang="en-US" dirty="0"/>
              <a:t> Container </a:t>
            </a:r>
          </a:p>
        </p:txBody>
      </p:sp>
      <p:sp>
        <p:nvSpPr>
          <p:cNvPr id="9" name="Shape 350"/>
          <p:cNvSpPr txBox="1"/>
          <p:nvPr/>
        </p:nvSpPr>
        <p:spPr>
          <a:xfrm>
            <a:off x="304800" y="1143000"/>
            <a:ext cx="8610600" cy="3000000"/>
          </a:xfrm>
          <a:prstGeom prst="rect">
            <a:avLst/>
          </a:prstGeom>
          <a:noFill/>
          <a:ln>
            <a:noFill/>
          </a:ln>
        </p:spPr>
        <p:txBody>
          <a:bodyPr lIns="91425" tIns="91425" rIns="91425" bIns="91425" anchor="ctr" anchorCtr="0">
            <a:noAutofit/>
          </a:bodyPr>
          <a:lstStyle/>
          <a:p>
            <a:pPr lvl="0" algn="ctr" rtl="0">
              <a:spcBef>
                <a:spcPts val="0"/>
              </a:spcBef>
              <a:buNone/>
            </a:pPr>
            <a:r>
              <a:rPr lang="en-GB" sz="4000" dirty="0" err="1">
                <a:solidFill>
                  <a:schemeClr val="dk2"/>
                </a:solidFill>
                <a:latin typeface="Open Sans"/>
                <a:ea typeface="Open Sans"/>
                <a:cs typeface="Open Sans"/>
                <a:sym typeface="Open Sans"/>
              </a:rPr>
              <a:t>docker</a:t>
            </a:r>
            <a:r>
              <a:rPr lang="en-GB" sz="4000" dirty="0">
                <a:solidFill>
                  <a:schemeClr val="dk2"/>
                </a:solidFill>
                <a:latin typeface="Open Sans"/>
                <a:ea typeface="Open Sans"/>
                <a:cs typeface="Open Sans"/>
                <a:sym typeface="Open Sans"/>
              </a:rPr>
              <a:t> </a:t>
            </a:r>
            <a:r>
              <a:rPr lang="en-GB" sz="4000" b="1" dirty="0">
                <a:solidFill>
                  <a:schemeClr val="dk2"/>
                </a:solidFill>
                <a:latin typeface="Open Sans"/>
                <a:ea typeface="Open Sans"/>
                <a:cs typeface="Open Sans"/>
                <a:sym typeface="Open Sans"/>
              </a:rPr>
              <a:t>run </a:t>
            </a:r>
            <a:r>
              <a:rPr lang="en-GB" sz="4000" dirty="0" err="1">
                <a:solidFill>
                  <a:schemeClr val="dk2"/>
                </a:solidFill>
                <a:latin typeface="Open Sans"/>
                <a:ea typeface="Open Sans"/>
                <a:cs typeface="Open Sans"/>
                <a:sym typeface="Open Sans"/>
              </a:rPr>
              <a:t>rominirani</a:t>
            </a:r>
            <a:r>
              <a:rPr lang="en-GB" sz="4000" dirty="0">
                <a:solidFill>
                  <a:schemeClr val="dk2"/>
                </a:solidFill>
                <a:latin typeface="Open Sans"/>
                <a:ea typeface="Open Sans"/>
                <a:cs typeface="Open Sans"/>
                <a:sym typeface="Open Sans"/>
              </a:rPr>
              <a:t>/nginx:1.0.0</a:t>
            </a:r>
          </a:p>
        </p:txBody>
      </p:sp>
    </p:spTree>
    <p:extLst>
      <p:ext uri="{BB962C8B-B14F-4D97-AF65-F5344CB8AC3E}">
        <p14:creationId xmlns:p14="http://schemas.microsoft.com/office/powerpoint/2010/main" val="3363974052"/>
      </p:ext>
    </p:extLst>
  </p:cSld>
  <p:clrMapOvr>
    <a:masterClrMapping/>
  </p:clrMapOvr>
  <p:transition spd="slow">
    <p:cu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Shape 332"/>
          <p:cNvPicPr preferRelativeResize="0"/>
          <p:nvPr/>
        </p:nvPicPr>
        <p:blipFill>
          <a:blip r:embed="rId3">
            <a:alphaModFix/>
          </a:blip>
          <a:stretch>
            <a:fillRect/>
          </a:stretch>
        </p:blipFill>
        <p:spPr>
          <a:xfrm>
            <a:off x="8239500" y="0"/>
            <a:ext cx="904499" cy="904499"/>
          </a:xfrm>
          <a:prstGeom prst="rect">
            <a:avLst/>
          </a:prstGeom>
          <a:noFill/>
          <a:ln>
            <a:noFill/>
          </a:ln>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33350"/>
            <a:ext cx="7300985"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052026"/>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00744"/>
            <a:ext cx="7225825" cy="4261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Shape 277"/>
          <p:cNvPicPr preferRelativeResize="0"/>
          <p:nvPr/>
        </p:nvPicPr>
        <p:blipFill>
          <a:blip r:embed="rId3">
            <a:alphaModFix/>
          </a:blip>
          <a:stretch>
            <a:fillRect/>
          </a:stretch>
        </p:blipFill>
        <p:spPr>
          <a:xfrm>
            <a:off x="8239500" y="0"/>
            <a:ext cx="904499" cy="904499"/>
          </a:xfrm>
          <a:prstGeom prst="rect">
            <a:avLst/>
          </a:prstGeom>
          <a:noFill/>
          <a:ln>
            <a:noFill/>
          </a:ln>
        </p:spPr>
      </p:pic>
      <p:sp>
        <p:nvSpPr>
          <p:cNvPr id="4" name="Title 3"/>
          <p:cNvSpPr>
            <a:spLocks noGrp="1"/>
          </p:cNvSpPr>
          <p:nvPr>
            <p:ph type="title"/>
          </p:nvPr>
        </p:nvSpPr>
        <p:spPr>
          <a:xfrm>
            <a:off x="311700" y="285750"/>
            <a:ext cx="8520599" cy="572699"/>
          </a:xfrm>
        </p:spPr>
        <p:txBody>
          <a:bodyPr/>
          <a:lstStyle/>
          <a:p>
            <a:r>
              <a:rPr lang="en-GB" sz="3600" b="1" dirty="0">
                <a:latin typeface="Open Sans"/>
                <a:ea typeface="Open Sans"/>
                <a:cs typeface="Open Sans"/>
                <a:sym typeface="Open Sans"/>
              </a:rPr>
              <a:t>First - The Problem</a:t>
            </a:r>
            <a:endParaRPr lang="en-US" sz="3600" b="1" dirty="0"/>
          </a:p>
        </p:txBody>
      </p:sp>
    </p:spTree>
    <p:extLst>
      <p:ext uri="{BB962C8B-B14F-4D97-AF65-F5344CB8AC3E}">
        <p14:creationId xmlns:p14="http://schemas.microsoft.com/office/powerpoint/2010/main" val="2004121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b="1" dirty="0">
                <a:latin typeface="Open Sans"/>
                <a:ea typeface="Open Sans"/>
                <a:cs typeface="Open Sans"/>
                <a:sym typeface="Open Sans"/>
              </a:rPr>
              <a:t>The Solution</a:t>
            </a:r>
            <a:endParaRPr lang="en-US" sz="36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47750"/>
            <a:ext cx="6896100" cy="389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2604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GB" dirty="0" err="1">
                <a:latin typeface="Open Sans"/>
                <a:ea typeface="Open Sans"/>
                <a:cs typeface="Open Sans"/>
                <a:sym typeface="Open Sans"/>
              </a:rPr>
              <a:t>Docker</a:t>
            </a:r>
            <a:r>
              <a:rPr lang="en-GB" dirty="0">
                <a:latin typeface="Open Sans"/>
                <a:ea typeface="Open Sans"/>
                <a:cs typeface="Open Sans"/>
                <a:sym typeface="Open Sans"/>
              </a:rPr>
              <a:t> - Who is behind it?</a:t>
            </a:r>
          </a:p>
        </p:txBody>
      </p:sp>
      <p:sp>
        <p:nvSpPr>
          <p:cNvPr id="276" name="Shape 276"/>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685800" lvl="0" indent="-457200" rtl="0">
              <a:spcBef>
                <a:spcPts val="0"/>
              </a:spcBef>
              <a:buFont typeface="Arial" pitchFamily="34" charset="0"/>
              <a:buChar char="•"/>
            </a:pPr>
            <a:r>
              <a:rPr lang="en-GB" sz="2800" dirty="0">
                <a:latin typeface="Open Sans"/>
                <a:ea typeface="Open Sans"/>
                <a:cs typeface="Open Sans"/>
                <a:sym typeface="Open Sans"/>
              </a:rPr>
              <a:t>A separate company called </a:t>
            </a:r>
            <a:r>
              <a:rPr lang="en-GB" sz="2800" dirty="0" err="1">
                <a:latin typeface="Open Sans"/>
                <a:ea typeface="Open Sans"/>
                <a:cs typeface="Open Sans"/>
                <a:sym typeface="Open Sans"/>
              </a:rPr>
              <a:t>Docker</a:t>
            </a:r>
            <a:r>
              <a:rPr lang="en-GB" sz="2800" dirty="0">
                <a:latin typeface="Open Sans"/>
                <a:ea typeface="Open Sans"/>
                <a:cs typeface="Open Sans"/>
                <a:sym typeface="Open Sans"/>
              </a:rPr>
              <a:t> Inc.</a:t>
            </a:r>
          </a:p>
          <a:p>
            <a:pPr marL="685800" lvl="0" indent="-457200" rtl="0">
              <a:spcBef>
                <a:spcPts val="0"/>
              </a:spcBef>
              <a:buFont typeface="Arial" pitchFamily="34" charset="0"/>
              <a:buChar char="•"/>
            </a:pPr>
            <a:r>
              <a:rPr lang="en-GB" sz="2800" dirty="0">
                <a:latin typeface="Open Sans"/>
                <a:ea typeface="Open Sans"/>
                <a:cs typeface="Open Sans"/>
                <a:sym typeface="Open Sans"/>
              </a:rPr>
              <a:t>Container Format</a:t>
            </a:r>
          </a:p>
          <a:p>
            <a:pPr marL="1028700" lvl="1" indent="-342900" rtl="0">
              <a:spcBef>
                <a:spcPts val="0"/>
              </a:spcBef>
              <a:buFont typeface="Arial" pitchFamily="34" charset="0"/>
              <a:buChar char="•"/>
            </a:pPr>
            <a:r>
              <a:rPr lang="en-GB" sz="2000" dirty="0">
                <a:latin typeface="Open Sans"/>
                <a:ea typeface="Open Sans"/>
                <a:cs typeface="Open Sans"/>
                <a:sym typeface="Open Sans"/>
              </a:rPr>
              <a:t>Well supported by all major vendors</a:t>
            </a:r>
          </a:p>
          <a:p>
            <a:pPr marL="1028700" lvl="1" indent="-342900" rtl="0">
              <a:spcBef>
                <a:spcPts val="0"/>
              </a:spcBef>
              <a:buFont typeface="Arial" pitchFamily="34" charset="0"/>
              <a:buChar char="•"/>
            </a:pPr>
            <a:r>
              <a:rPr lang="en-GB" sz="2000" dirty="0">
                <a:latin typeface="Open Sans"/>
                <a:ea typeface="Open Sans"/>
                <a:cs typeface="Open Sans"/>
                <a:sym typeface="Open Sans"/>
              </a:rPr>
              <a:t>All Cloud + Infrastructure providers support it</a:t>
            </a:r>
          </a:p>
          <a:p>
            <a:pPr marL="685800" lvl="0" indent="-457200" rtl="0">
              <a:spcBef>
                <a:spcPts val="0"/>
              </a:spcBef>
              <a:buFont typeface="Arial" pitchFamily="34" charset="0"/>
              <a:buChar char="•"/>
            </a:pPr>
            <a:r>
              <a:rPr lang="en-GB" sz="2800" dirty="0">
                <a:latin typeface="Open Sans"/>
                <a:ea typeface="Open Sans"/>
                <a:cs typeface="Open Sans"/>
                <a:sym typeface="Open Sans"/>
              </a:rPr>
              <a:t>One of the most successful Open Source Projects</a:t>
            </a:r>
          </a:p>
          <a:p>
            <a:pPr marL="685800" lvl="0" indent="-457200" rtl="0">
              <a:spcBef>
                <a:spcPts val="0"/>
              </a:spcBef>
              <a:buFont typeface="Arial" pitchFamily="34" charset="0"/>
              <a:buChar char="•"/>
            </a:pPr>
            <a:r>
              <a:rPr lang="en-GB" sz="2800" dirty="0">
                <a:latin typeface="Open Sans"/>
                <a:ea typeface="Open Sans"/>
                <a:cs typeface="Open Sans"/>
                <a:sym typeface="Open Sans"/>
              </a:rPr>
              <a:t>Written in Go Language</a:t>
            </a:r>
          </a:p>
          <a:p>
            <a:pPr marL="685800" lvl="0" indent="-457200" rtl="0">
              <a:spcBef>
                <a:spcPts val="0"/>
              </a:spcBef>
              <a:buFont typeface="Arial" pitchFamily="34" charset="0"/>
              <a:buChar char="•"/>
            </a:pPr>
            <a:r>
              <a:rPr lang="en-GB" sz="2800" dirty="0">
                <a:latin typeface="Open Sans"/>
                <a:ea typeface="Open Sans"/>
                <a:cs typeface="Open Sans"/>
                <a:sym typeface="Open Sans"/>
              </a:rPr>
              <a:t>Apache Open Source License</a:t>
            </a:r>
          </a:p>
        </p:txBody>
      </p:sp>
      <p:pic>
        <p:nvPicPr>
          <p:cNvPr id="277" name="Shape 277"/>
          <p:cNvPicPr preferRelativeResize="0"/>
          <p:nvPr/>
        </p:nvPicPr>
        <p:blipFill>
          <a:blip r:embed="rId3">
            <a:alphaModFix/>
          </a:blip>
          <a:stretch>
            <a:fillRect/>
          </a:stretch>
        </p:blipFill>
        <p:spPr>
          <a:xfrm>
            <a:off x="8239500" y="0"/>
            <a:ext cx="904499" cy="904499"/>
          </a:xfrm>
          <a:prstGeom prst="rect">
            <a:avLst/>
          </a:prstGeom>
          <a:noFill/>
          <a:ln>
            <a:noFill/>
          </a:ln>
        </p:spPr>
      </p:pic>
      <p:pic>
        <p:nvPicPr>
          <p:cNvPr id="278" name="Shape 278"/>
          <p:cNvPicPr preferRelativeResize="0"/>
          <p:nvPr/>
        </p:nvPicPr>
        <p:blipFill>
          <a:blip r:embed="rId4">
            <a:alphaModFix/>
          </a:blip>
          <a:stretch>
            <a:fillRect/>
          </a:stretch>
        </p:blipFill>
        <p:spPr>
          <a:xfrm>
            <a:off x="988325" y="4505325"/>
            <a:ext cx="6896100" cy="276225"/>
          </a:xfrm>
          <a:prstGeom prst="rect">
            <a:avLst/>
          </a:prstGeom>
          <a:noFill/>
          <a:ln>
            <a:noFill/>
          </a:ln>
        </p:spPr>
      </p:pic>
      <p:pic>
        <p:nvPicPr>
          <p:cNvPr id="279" name="Shape 279"/>
          <p:cNvPicPr preferRelativeResize="0"/>
          <p:nvPr/>
        </p:nvPicPr>
        <p:blipFill>
          <a:blip r:embed="rId5">
            <a:alphaModFix/>
          </a:blip>
          <a:stretch>
            <a:fillRect/>
          </a:stretch>
        </p:blipFill>
        <p:spPr>
          <a:xfrm>
            <a:off x="2806912" y="4714875"/>
            <a:ext cx="3876675" cy="447675"/>
          </a:xfrm>
          <a:prstGeom prst="rect">
            <a:avLst/>
          </a:prstGeom>
          <a:noFill/>
          <a:ln>
            <a:noFill/>
          </a:ln>
        </p:spPr>
      </p:pic>
    </p:spTree>
    <p:extLst>
      <p:ext uri="{BB962C8B-B14F-4D97-AF65-F5344CB8AC3E}">
        <p14:creationId xmlns:p14="http://schemas.microsoft.com/office/powerpoint/2010/main" val="3701699588"/>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GB" dirty="0"/>
              <a:t>What is </a:t>
            </a:r>
            <a:r>
              <a:rPr lang="en-GB" dirty="0" err="1"/>
              <a:t>Docker</a:t>
            </a:r>
            <a:r>
              <a:rPr lang="en-GB" dirty="0"/>
              <a:t>?</a:t>
            </a:r>
          </a:p>
        </p:txBody>
      </p:sp>
      <p:sp>
        <p:nvSpPr>
          <p:cNvPr id="285" name="Shape 285"/>
          <p:cNvSpPr txBox="1">
            <a:spLocks noGrp="1"/>
          </p:cNvSpPr>
          <p:nvPr>
            <p:ph type="body" idx="1"/>
          </p:nvPr>
        </p:nvSpPr>
        <p:spPr>
          <a:xfrm>
            <a:off x="152400" y="1047750"/>
            <a:ext cx="8229600" cy="3725699"/>
          </a:xfrm>
          <a:prstGeom prst="rect">
            <a:avLst/>
          </a:prstGeom>
        </p:spPr>
        <p:txBody>
          <a:bodyPr lIns="91425" tIns="91425" rIns="91425" bIns="91425" anchor="t" anchorCtr="0">
            <a:noAutofit/>
          </a:bodyPr>
          <a:lstStyle/>
          <a:p>
            <a:pPr marL="685800" lvl="0" indent="-457200" rtl="0">
              <a:spcBef>
                <a:spcPts val="0"/>
              </a:spcBef>
              <a:buSzPct val="100000"/>
              <a:buFont typeface="Arial" pitchFamily="34" charset="0"/>
              <a:buChar char="•"/>
            </a:pPr>
            <a:r>
              <a:rPr lang="en-GB" sz="2600" dirty="0">
                <a:latin typeface="Open Sans" charset="0"/>
                <a:ea typeface="Open Sans" charset="0"/>
                <a:cs typeface="Open Sans" charset="0"/>
              </a:rPr>
              <a:t>Allows you to package an application and all its dependencies into a SINGLE STANDARDIZED unit.</a:t>
            </a:r>
          </a:p>
          <a:p>
            <a:pPr marL="685800" lvl="0" indent="-457200" rtl="0">
              <a:spcBef>
                <a:spcPts val="0"/>
              </a:spcBef>
              <a:buSzPct val="100000"/>
              <a:buFont typeface="Arial" pitchFamily="34" charset="0"/>
              <a:buChar char="•"/>
            </a:pPr>
            <a:r>
              <a:rPr lang="en-GB" sz="2600" b="1" dirty="0" err="1">
                <a:latin typeface="Open Sans" charset="0"/>
                <a:ea typeface="Open Sans" charset="0"/>
                <a:cs typeface="Open Sans" charset="0"/>
              </a:rPr>
              <a:t>Docker</a:t>
            </a:r>
            <a:r>
              <a:rPr lang="en-GB" sz="2600" b="1" dirty="0">
                <a:latin typeface="Open Sans" charset="0"/>
                <a:ea typeface="Open Sans" charset="0"/>
                <a:cs typeface="Open Sans" charset="0"/>
              </a:rPr>
              <a:t> Image</a:t>
            </a:r>
            <a:r>
              <a:rPr lang="en-GB" sz="2600" dirty="0">
                <a:latin typeface="Open Sans" charset="0"/>
                <a:ea typeface="Open Sans" charset="0"/>
                <a:cs typeface="Open Sans" charset="0"/>
              </a:rPr>
              <a:t> → Code, Runtime, System Tools, etc.</a:t>
            </a:r>
          </a:p>
          <a:p>
            <a:pPr marL="685800" lvl="0" indent="-457200" rtl="0">
              <a:spcBef>
                <a:spcPts val="0"/>
              </a:spcBef>
              <a:buSzPct val="100000"/>
              <a:buFont typeface="Arial" pitchFamily="34" charset="0"/>
              <a:buChar char="•"/>
            </a:pPr>
            <a:r>
              <a:rPr lang="en-GB" sz="2600" dirty="0">
                <a:latin typeface="Open Sans" charset="0"/>
                <a:ea typeface="Open Sans" charset="0"/>
                <a:cs typeface="Open Sans" charset="0"/>
              </a:rPr>
              <a:t>As a result you can run this same image, regardless of the environment</a:t>
            </a:r>
          </a:p>
        </p:txBody>
      </p:sp>
      <p:pic>
        <p:nvPicPr>
          <p:cNvPr id="286" name="Shape 286"/>
          <p:cNvPicPr preferRelativeResize="0"/>
          <p:nvPr/>
        </p:nvPicPr>
        <p:blipFill>
          <a:blip r:embed="rId3">
            <a:alphaModFix/>
          </a:blip>
          <a:stretch>
            <a:fillRect/>
          </a:stretch>
        </p:blipFill>
        <p:spPr>
          <a:xfrm>
            <a:off x="8239500" y="0"/>
            <a:ext cx="904499" cy="904499"/>
          </a:xfrm>
          <a:prstGeom prst="rect">
            <a:avLst/>
          </a:prstGeom>
          <a:noFill/>
          <a:ln>
            <a:noFill/>
          </a:ln>
        </p:spPr>
      </p:pic>
      <p:pic>
        <p:nvPicPr>
          <p:cNvPr id="287" name="Shape 287"/>
          <p:cNvPicPr preferRelativeResize="0"/>
          <p:nvPr/>
        </p:nvPicPr>
        <p:blipFill>
          <a:blip r:embed="rId4">
            <a:alphaModFix/>
          </a:blip>
          <a:stretch>
            <a:fillRect/>
          </a:stretch>
        </p:blipFill>
        <p:spPr>
          <a:xfrm>
            <a:off x="7239000" y="3562350"/>
            <a:ext cx="1752600" cy="1428750"/>
          </a:xfrm>
          <a:prstGeom prst="rect">
            <a:avLst/>
          </a:prstGeom>
          <a:noFill/>
          <a:ln>
            <a:noFill/>
          </a:ln>
        </p:spPr>
      </p:pic>
    </p:spTree>
    <p:extLst>
      <p:ext uri="{BB962C8B-B14F-4D97-AF65-F5344CB8AC3E}">
        <p14:creationId xmlns:p14="http://schemas.microsoft.com/office/powerpoint/2010/main" val="1875371572"/>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428750"/>
            <a:ext cx="6388675" cy="2752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495425"/>
            <a:ext cx="160020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1495425"/>
            <a:ext cx="5715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 y="1495425"/>
            <a:ext cx="5715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495969"/>
            <a:ext cx="5715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1495425"/>
            <a:ext cx="5715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hape 28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GB" dirty="0"/>
              <a:t>App Portability</a:t>
            </a:r>
          </a:p>
        </p:txBody>
      </p:sp>
    </p:spTree>
    <p:extLst>
      <p:ext uri="{BB962C8B-B14F-4D97-AF65-F5344CB8AC3E}">
        <p14:creationId xmlns:p14="http://schemas.microsoft.com/office/powerpoint/2010/main" val="214826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GB" sz="3600" b="1" dirty="0" err="1">
                <a:latin typeface="Open Sans"/>
                <a:ea typeface="Open Sans"/>
                <a:cs typeface="Open Sans"/>
                <a:sym typeface="Open Sans"/>
              </a:rPr>
              <a:t>Docker</a:t>
            </a:r>
            <a:r>
              <a:rPr lang="en-GB" sz="3600" dirty="0">
                <a:latin typeface="Open Sans"/>
                <a:ea typeface="Open Sans"/>
                <a:cs typeface="Open Sans"/>
                <a:sym typeface="Open Sans"/>
              </a:rPr>
              <a:t> </a:t>
            </a:r>
            <a:r>
              <a:rPr lang="en-GB" sz="3600" b="1" dirty="0">
                <a:latin typeface="Open Sans"/>
                <a:ea typeface="Open Sans"/>
                <a:cs typeface="Open Sans"/>
                <a:sym typeface="Open Sans"/>
              </a:rPr>
              <a:t>Ecosystem</a:t>
            </a:r>
            <a:endParaRPr lang="en-GB" b="1" dirty="0">
              <a:latin typeface="Open Sans"/>
              <a:ea typeface="Open Sans"/>
              <a:cs typeface="Open Sans"/>
              <a:sym typeface="Open Sans"/>
            </a:endParaRPr>
          </a:p>
        </p:txBody>
      </p:sp>
      <p:sp>
        <p:nvSpPr>
          <p:cNvPr id="306" name="Shape 30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514350" lvl="0" indent="-285750" rtl="0">
              <a:spcBef>
                <a:spcPts val="0"/>
              </a:spcBef>
              <a:spcAft>
                <a:spcPts val="600"/>
              </a:spcAft>
              <a:buFont typeface="Arial" pitchFamily="34" charset="0"/>
              <a:buChar char="•"/>
            </a:pPr>
            <a:r>
              <a:rPr lang="en-GB" sz="2000" dirty="0">
                <a:latin typeface="Open Sans"/>
                <a:ea typeface="Open Sans"/>
                <a:cs typeface="Open Sans"/>
                <a:sym typeface="Open Sans"/>
              </a:rPr>
              <a:t>A Platform to Ship + Build + Run anywhere</a:t>
            </a:r>
          </a:p>
          <a:p>
            <a:pPr marL="514350" lvl="0" indent="-285750" rtl="0">
              <a:spcBef>
                <a:spcPts val="0"/>
              </a:spcBef>
              <a:spcAft>
                <a:spcPts val="600"/>
              </a:spcAft>
              <a:buFont typeface="Arial" pitchFamily="34" charset="0"/>
              <a:buChar char="•"/>
            </a:pPr>
            <a:r>
              <a:rPr lang="en-GB" sz="2000" dirty="0" err="1">
                <a:latin typeface="Open Sans"/>
                <a:ea typeface="Open Sans"/>
                <a:cs typeface="Open Sans"/>
                <a:sym typeface="Open Sans"/>
              </a:rPr>
              <a:t>Docker</a:t>
            </a:r>
            <a:r>
              <a:rPr lang="en-GB" sz="2000" dirty="0">
                <a:latin typeface="Open Sans"/>
                <a:ea typeface="Open Sans"/>
                <a:cs typeface="Open Sans"/>
                <a:sym typeface="Open Sans"/>
              </a:rPr>
              <a:t> Engine</a:t>
            </a:r>
          </a:p>
          <a:p>
            <a:pPr marL="514350" lvl="0" indent="-285750" rtl="0">
              <a:spcBef>
                <a:spcPts val="0"/>
              </a:spcBef>
              <a:spcAft>
                <a:spcPts val="600"/>
              </a:spcAft>
              <a:buFont typeface="Arial" pitchFamily="34" charset="0"/>
              <a:buChar char="•"/>
            </a:pPr>
            <a:r>
              <a:rPr lang="en-GB" sz="2000" dirty="0" err="1">
                <a:latin typeface="Open Sans"/>
                <a:ea typeface="Open Sans"/>
                <a:cs typeface="Open Sans"/>
                <a:sym typeface="Open Sans"/>
              </a:rPr>
              <a:t>Docker</a:t>
            </a:r>
            <a:r>
              <a:rPr lang="en-GB" sz="2000" dirty="0">
                <a:latin typeface="Open Sans"/>
                <a:ea typeface="Open Sans"/>
                <a:cs typeface="Open Sans"/>
                <a:sym typeface="Open Sans"/>
              </a:rPr>
              <a:t> Client</a:t>
            </a:r>
          </a:p>
          <a:p>
            <a:pPr marL="514350" lvl="0" indent="-285750" rtl="0">
              <a:spcBef>
                <a:spcPts val="0"/>
              </a:spcBef>
              <a:spcAft>
                <a:spcPts val="600"/>
              </a:spcAft>
              <a:buFont typeface="Arial" pitchFamily="34" charset="0"/>
              <a:buChar char="•"/>
            </a:pPr>
            <a:r>
              <a:rPr lang="en-GB" sz="2000" dirty="0" err="1">
                <a:latin typeface="Open Sans"/>
                <a:ea typeface="Open Sans"/>
                <a:cs typeface="Open Sans"/>
                <a:sym typeface="Open Sans"/>
              </a:rPr>
              <a:t>Docker</a:t>
            </a:r>
            <a:r>
              <a:rPr lang="en-GB" sz="2000" dirty="0">
                <a:latin typeface="Open Sans"/>
                <a:ea typeface="Open Sans"/>
                <a:cs typeface="Open Sans"/>
                <a:sym typeface="Open Sans"/>
              </a:rPr>
              <a:t> Hub</a:t>
            </a:r>
          </a:p>
          <a:p>
            <a:pPr marL="514350" lvl="0" indent="-285750" rtl="0">
              <a:spcBef>
                <a:spcPts val="0"/>
              </a:spcBef>
              <a:spcAft>
                <a:spcPts val="600"/>
              </a:spcAft>
              <a:buFont typeface="Arial" pitchFamily="34" charset="0"/>
              <a:buChar char="•"/>
            </a:pPr>
            <a:r>
              <a:rPr lang="en-GB" sz="2000" dirty="0" err="1">
                <a:latin typeface="Open Sans"/>
                <a:ea typeface="Open Sans"/>
                <a:cs typeface="Open Sans"/>
                <a:sym typeface="Open Sans"/>
              </a:rPr>
              <a:t>Docker</a:t>
            </a:r>
            <a:r>
              <a:rPr lang="en-GB" sz="2000" dirty="0">
                <a:latin typeface="Open Sans"/>
                <a:ea typeface="Open Sans"/>
                <a:cs typeface="Open Sans"/>
                <a:sym typeface="Open Sans"/>
              </a:rPr>
              <a:t> Machine</a:t>
            </a:r>
          </a:p>
          <a:p>
            <a:pPr marL="514350" lvl="0" indent="-285750" rtl="0">
              <a:spcBef>
                <a:spcPts val="0"/>
              </a:spcBef>
              <a:spcAft>
                <a:spcPts val="600"/>
              </a:spcAft>
              <a:buFont typeface="Arial" pitchFamily="34" charset="0"/>
              <a:buChar char="•"/>
            </a:pPr>
            <a:r>
              <a:rPr lang="en-GB" sz="2000" dirty="0" err="1">
                <a:latin typeface="Open Sans"/>
                <a:ea typeface="Open Sans"/>
                <a:cs typeface="Open Sans"/>
                <a:sym typeface="Open Sans"/>
              </a:rPr>
              <a:t>Docker</a:t>
            </a:r>
            <a:r>
              <a:rPr lang="en-GB" sz="2000" dirty="0">
                <a:latin typeface="Open Sans"/>
                <a:ea typeface="Open Sans"/>
                <a:cs typeface="Open Sans"/>
                <a:sym typeface="Open Sans"/>
              </a:rPr>
              <a:t> Compose</a:t>
            </a:r>
          </a:p>
          <a:p>
            <a:pPr marL="514350" lvl="0" indent="-285750" rtl="0">
              <a:spcBef>
                <a:spcPts val="0"/>
              </a:spcBef>
              <a:spcAft>
                <a:spcPts val="600"/>
              </a:spcAft>
              <a:buFont typeface="Arial" pitchFamily="34" charset="0"/>
              <a:buChar char="•"/>
            </a:pPr>
            <a:r>
              <a:rPr lang="en-GB" sz="2000" dirty="0" err="1">
                <a:latin typeface="Open Sans"/>
                <a:ea typeface="Open Sans"/>
                <a:cs typeface="Open Sans"/>
                <a:sym typeface="Open Sans"/>
              </a:rPr>
              <a:t>Docker</a:t>
            </a:r>
            <a:r>
              <a:rPr lang="en-GB" sz="2000" dirty="0">
                <a:latin typeface="Open Sans"/>
                <a:ea typeface="Open Sans"/>
                <a:cs typeface="Open Sans"/>
                <a:sym typeface="Open Sans"/>
              </a:rPr>
              <a:t> Swarm</a:t>
            </a:r>
          </a:p>
          <a:p>
            <a:pPr marL="514350" lvl="0" indent="-285750" rtl="0">
              <a:spcBef>
                <a:spcPts val="0"/>
              </a:spcBef>
              <a:spcAft>
                <a:spcPts val="600"/>
              </a:spcAft>
              <a:buFont typeface="Arial" pitchFamily="34" charset="0"/>
              <a:buChar char="•"/>
            </a:pPr>
            <a:r>
              <a:rPr lang="en-GB" sz="2000" dirty="0" err="1">
                <a:latin typeface="Open Sans"/>
                <a:ea typeface="Open Sans"/>
                <a:cs typeface="Open Sans"/>
                <a:sym typeface="Open Sans"/>
              </a:rPr>
              <a:t>Kitematic</a:t>
            </a:r>
            <a:endParaRPr lang="en-GB" sz="2000" dirty="0">
              <a:latin typeface="Open Sans"/>
              <a:ea typeface="Open Sans"/>
              <a:cs typeface="Open Sans"/>
              <a:sym typeface="Open Sans"/>
            </a:endParaRPr>
          </a:p>
        </p:txBody>
      </p:sp>
      <p:pic>
        <p:nvPicPr>
          <p:cNvPr id="307" name="Shape 307"/>
          <p:cNvPicPr preferRelativeResize="0"/>
          <p:nvPr/>
        </p:nvPicPr>
        <p:blipFill>
          <a:blip r:embed="rId3">
            <a:alphaModFix/>
          </a:blip>
          <a:stretch>
            <a:fillRect/>
          </a:stretch>
        </p:blipFill>
        <p:spPr>
          <a:xfrm>
            <a:off x="8239500" y="0"/>
            <a:ext cx="904499" cy="904499"/>
          </a:xfrm>
          <a:prstGeom prst="rect">
            <a:avLst/>
          </a:prstGeom>
          <a:noFill/>
          <a:ln>
            <a:noFill/>
          </a:ln>
        </p:spPr>
      </p:pic>
      <p:pic>
        <p:nvPicPr>
          <p:cNvPr id="308" name="Shape 308"/>
          <p:cNvPicPr preferRelativeResize="0"/>
          <p:nvPr/>
        </p:nvPicPr>
        <p:blipFill>
          <a:blip r:embed="rId4">
            <a:alphaModFix/>
          </a:blip>
          <a:stretch>
            <a:fillRect/>
          </a:stretch>
        </p:blipFill>
        <p:spPr>
          <a:xfrm>
            <a:off x="4850850" y="1655125"/>
            <a:ext cx="4286250" cy="3333750"/>
          </a:xfrm>
          <a:prstGeom prst="rect">
            <a:avLst/>
          </a:prstGeom>
          <a:noFill/>
          <a:ln>
            <a:noFill/>
          </a:ln>
        </p:spPr>
      </p:pic>
      <p:sp>
        <p:nvSpPr>
          <p:cNvPr id="2" name="TextBox 1"/>
          <p:cNvSpPr txBox="1"/>
          <p:nvPr/>
        </p:nvSpPr>
        <p:spPr>
          <a:xfrm>
            <a:off x="5867400" y="4019550"/>
            <a:ext cx="2124299" cy="400110"/>
          </a:xfrm>
          <a:prstGeom prst="rect">
            <a:avLst/>
          </a:prstGeom>
          <a:noFill/>
        </p:spPr>
        <p:txBody>
          <a:bodyPr wrap="none" rtlCol="0">
            <a:spAutoFit/>
          </a:bodyPr>
          <a:lstStyle/>
          <a:p>
            <a:r>
              <a:rPr lang="en-US" sz="2000" b="1" dirty="0" err="1">
                <a:solidFill>
                  <a:schemeClr val="bg1"/>
                </a:solidFill>
              </a:rPr>
              <a:t>Docker</a:t>
            </a:r>
            <a:r>
              <a:rPr lang="en-US" sz="2000" b="1" dirty="0">
                <a:solidFill>
                  <a:schemeClr val="bg1"/>
                </a:solidFill>
              </a:rPr>
              <a:t> Toolbox</a:t>
            </a:r>
          </a:p>
        </p:txBody>
      </p:sp>
    </p:spTree>
    <p:extLst>
      <p:ext uri="{BB962C8B-B14F-4D97-AF65-F5344CB8AC3E}">
        <p14:creationId xmlns:p14="http://schemas.microsoft.com/office/powerpoint/2010/main" val="3249084671"/>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GB" dirty="0" err="1">
                <a:latin typeface="Open Sans"/>
                <a:ea typeface="Open Sans"/>
                <a:cs typeface="Open Sans"/>
                <a:sym typeface="Open Sans"/>
              </a:rPr>
              <a:t>Docker</a:t>
            </a:r>
            <a:r>
              <a:rPr lang="en-GB" dirty="0">
                <a:latin typeface="Open Sans"/>
                <a:ea typeface="Open Sans"/>
                <a:cs typeface="Open Sans"/>
                <a:sym typeface="Open Sans"/>
              </a:rPr>
              <a:t> Components</a:t>
            </a:r>
          </a:p>
        </p:txBody>
      </p:sp>
      <p:sp>
        <p:nvSpPr>
          <p:cNvPr id="322" name="Shape 322"/>
          <p:cNvSpPr txBox="1">
            <a:spLocks noGrp="1"/>
          </p:cNvSpPr>
          <p:nvPr>
            <p:ph type="body" idx="1"/>
          </p:nvPr>
        </p:nvSpPr>
        <p:spPr>
          <a:xfrm>
            <a:off x="76200" y="1200150"/>
            <a:ext cx="3994500" cy="3725699"/>
          </a:xfrm>
          <a:prstGeom prst="rect">
            <a:avLst/>
          </a:prstGeom>
        </p:spPr>
        <p:txBody>
          <a:bodyPr lIns="91425" tIns="91425" rIns="91425" bIns="91425" anchor="t" anchorCtr="0">
            <a:noAutofit/>
          </a:bodyPr>
          <a:lstStyle/>
          <a:p>
            <a:pPr marL="457200" lvl="0" indent="-381000" rtl="0">
              <a:spcBef>
                <a:spcPts val="0"/>
              </a:spcBef>
              <a:buSzPct val="100000"/>
              <a:buFont typeface="Open Sans"/>
              <a:buAutoNum type="arabicPeriod"/>
            </a:pPr>
            <a:r>
              <a:rPr lang="en-GB" sz="2400" dirty="0" err="1">
                <a:latin typeface="Open Sans"/>
                <a:ea typeface="Open Sans"/>
                <a:cs typeface="Open Sans"/>
                <a:sym typeface="Open Sans"/>
              </a:rPr>
              <a:t>Docker</a:t>
            </a:r>
            <a:r>
              <a:rPr lang="en-GB" sz="2400" dirty="0">
                <a:latin typeface="Open Sans"/>
                <a:ea typeface="Open Sans"/>
                <a:cs typeface="Open Sans"/>
                <a:sym typeface="Open Sans"/>
              </a:rPr>
              <a:t> Daemon</a:t>
            </a:r>
          </a:p>
          <a:p>
            <a:pPr marL="457200" lvl="0" indent="-381000" rtl="0">
              <a:spcBef>
                <a:spcPts val="0"/>
              </a:spcBef>
              <a:buSzPct val="100000"/>
              <a:buFont typeface="Open Sans"/>
              <a:buAutoNum type="arabicPeriod"/>
            </a:pPr>
            <a:r>
              <a:rPr lang="en-GB" sz="2400" dirty="0" err="1">
                <a:latin typeface="Open Sans"/>
                <a:ea typeface="Open Sans"/>
                <a:cs typeface="Open Sans"/>
                <a:sym typeface="Open Sans"/>
              </a:rPr>
              <a:t>Docker</a:t>
            </a:r>
            <a:r>
              <a:rPr lang="en-GB" sz="2400" dirty="0">
                <a:latin typeface="Open Sans"/>
                <a:ea typeface="Open Sans"/>
                <a:cs typeface="Open Sans"/>
                <a:sym typeface="Open Sans"/>
              </a:rPr>
              <a:t> Client</a:t>
            </a:r>
          </a:p>
          <a:p>
            <a:pPr marL="457200" lvl="0" indent="-381000" rtl="0">
              <a:spcBef>
                <a:spcPts val="0"/>
              </a:spcBef>
              <a:buSzPct val="100000"/>
              <a:buFont typeface="Open Sans"/>
              <a:buAutoNum type="arabicPeriod"/>
            </a:pPr>
            <a:r>
              <a:rPr lang="en-GB" sz="2400" dirty="0" err="1">
                <a:latin typeface="Open Sans"/>
                <a:ea typeface="Open Sans"/>
                <a:cs typeface="Open Sans"/>
                <a:sym typeface="Open Sans"/>
              </a:rPr>
              <a:t>Docker</a:t>
            </a:r>
            <a:r>
              <a:rPr lang="en-GB" sz="2400" dirty="0">
                <a:latin typeface="Open Sans"/>
                <a:ea typeface="Open Sans"/>
                <a:cs typeface="Open Sans"/>
                <a:sym typeface="Open Sans"/>
              </a:rPr>
              <a:t> Hub (Registry of Images)</a:t>
            </a:r>
          </a:p>
          <a:p>
            <a:pPr marL="914400" lvl="1" indent="-228600" rtl="0">
              <a:spcBef>
                <a:spcPts val="0"/>
              </a:spcBef>
              <a:buFont typeface="Open Sans"/>
              <a:buAutoNum type="alphaLcPeriod"/>
            </a:pPr>
            <a:r>
              <a:rPr lang="en-GB" dirty="0">
                <a:latin typeface="Open Sans"/>
                <a:ea typeface="Open Sans"/>
                <a:cs typeface="Open Sans"/>
                <a:sym typeface="Open Sans"/>
              </a:rPr>
              <a:t>Public Registry</a:t>
            </a:r>
          </a:p>
          <a:p>
            <a:pPr marL="914400" lvl="1" indent="-228600" rtl="0">
              <a:spcBef>
                <a:spcPts val="0"/>
              </a:spcBef>
              <a:buFont typeface="Open Sans"/>
              <a:buAutoNum type="alphaLcPeriod"/>
            </a:pPr>
            <a:r>
              <a:rPr lang="en-GB" dirty="0">
                <a:latin typeface="Open Sans"/>
                <a:ea typeface="Open Sans"/>
                <a:cs typeface="Open Sans"/>
                <a:sym typeface="Open Sans"/>
              </a:rPr>
              <a:t>Private Registry is also possible</a:t>
            </a:r>
          </a:p>
        </p:txBody>
      </p:sp>
      <p:pic>
        <p:nvPicPr>
          <p:cNvPr id="323" name="Shape 323"/>
          <p:cNvPicPr preferRelativeResize="0"/>
          <p:nvPr/>
        </p:nvPicPr>
        <p:blipFill>
          <a:blip r:embed="rId3">
            <a:alphaModFix/>
          </a:blip>
          <a:stretch>
            <a:fillRect/>
          </a:stretch>
        </p:blipFill>
        <p:spPr>
          <a:xfrm>
            <a:off x="8239500" y="0"/>
            <a:ext cx="904499" cy="904499"/>
          </a:xfrm>
          <a:prstGeom prst="rect">
            <a:avLst/>
          </a:prstGeom>
          <a:noFill/>
          <a:ln>
            <a:noFill/>
          </a:ln>
        </p:spPr>
      </p:pic>
      <p:pic>
        <p:nvPicPr>
          <p:cNvPr id="324" name="Shape 324"/>
          <p:cNvPicPr preferRelativeResize="0"/>
          <p:nvPr/>
        </p:nvPicPr>
        <p:blipFill>
          <a:blip r:embed="rId4">
            <a:alphaModFix/>
          </a:blip>
          <a:stretch>
            <a:fillRect/>
          </a:stretch>
        </p:blipFill>
        <p:spPr>
          <a:xfrm>
            <a:off x="4070700" y="1428749"/>
            <a:ext cx="4923899" cy="2576625"/>
          </a:xfrm>
          <a:prstGeom prst="rect">
            <a:avLst/>
          </a:prstGeom>
          <a:noFill/>
          <a:ln>
            <a:noFill/>
          </a:ln>
        </p:spPr>
      </p:pic>
      <p:sp>
        <p:nvSpPr>
          <p:cNvPr id="325" name="Shape 325"/>
          <p:cNvSpPr/>
          <p:nvPr/>
        </p:nvSpPr>
        <p:spPr>
          <a:xfrm>
            <a:off x="4152350" y="1133100"/>
            <a:ext cx="557700" cy="389100"/>
          </a:xfrm>
          <a:prstGeom prst="down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GB"/>
              <a:t>2</a:t>
            </a:r>
          </a:p>
        </p:txBody>
      </p:sp>
      <p:sp>
        <p:nvSpPr>
          <p:cNvPr id="326" name="Shape 326"/>
          <p:cNvSpPr/>
          <p:nvPr/>
        </p:nvSpPr>
        <p:spPr>
          <a:xfrm>
            <a:off x="6514550" y="1365800"/>
            <a:ext cx="557700" cy="461099"/>
          </a:xfrm>
          <a:prstGeom prst="down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GB"/>
              <a:t>1</a:t>
            </a:r>
          </a:p>
        </p:txBody>
      </p:sp>
      <p:sp>
        <p:nvSpPr>
          <p:cNvPr id="327" name="Shape 327"/>
          <p:cNvSpPr/>
          <p:nvPr/>
        </p:nvSpPr>
        <p:spPr>
          <a:xfrm>
            <a:off x="7886150" y="1061075"/>
            <a:ext cx="517199" cy="461099"/>
          </a:xfrm>
          <a:prstGeom prst="down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GB"/>
              <a:t>3</a:t>
            </a:r>
          </a:p>
        </p:txBody>
      </p:sp>
    </p:spTree>
    <p:extLst>
      <p:ext uri="{BB962C8B-B14F-4D97-AF65-F5344CB8AC3E}">
        <p14:creationId xmlns:p14="http://schemas.microsoft.com/office/powerpoint/2010/main" val="2438533986"/>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GB" sz="3600" b="1" dirty="0" err="1">
                <a:latin typeface="Open Sans"/>
                <a:ea typeface="Open Sans"/>
                <a:cs typeface="Open Sans"/>
                <a:sym typeface="Open Sans"/>
              </a:rPr>
              <a:t>Docker</a:t>
            </a:r>
            <a:r>
              <a:rPr lang="en-GB" sz="3600" b="1" dirty="0">
                <a:latin typeface="Open Sans"/>
                <a:ea typeface="Open Sans"/>
                <a:cs typeface="Open Sans"/>
                <a:sym typeface="Open Sans"/>
              </a:rPr>
              <a:t> Engine</a:t>
            </a:r>
          </a:p>
        </p:txBody>
      </p:sp>
      <p:sp>
        <p:nvSpPr>
          <p:cNvPr id="314" name="Shape 314"/>
          <p:cNvSpPr txBox="1">
            <a:spLocks noGrp="1"/>
          </p:cNvSpPr>
          <p:nvPr>
            <p:ph type="body" idx="1"/>
          </p:nvPr>
        </p:nvSpPr>
        <p:spPr>
          <a:xfrm>
            <a:off x="311700" y="1060350"/>
            <a:ext cx="8520599" cy="3416400"/>
          </a:xfrm>
          <a:prstGeom prst="rect">
            <a:avLst/>
          </a:prstGeom>
        </p:spPr>
        <p:txBody>
          <a:bodyPr lIns="91425" tIns="91425" rIns="91425" bIns="91425" anchor="t" anchorCtr="0">
            <a:noAutofit/>
          </a:bodyPr>
          <a:lstStyle/>
          <a:p>
            <a:pPr marL="571500" lvl="0" indent="-342900" rtl="0">
              <a:spcBef>
                <a:spcPts val="0"/>
              </a:spcBef>
              <a:spcAft>
                <a:spcPts val="600"/>
              </a:spcAft>
              <a:buSzPct val="100000"/>
              <a:buFont typeface="Arial" pitchFamily="34" charset="0"/>
              <a:buChar char="•"/>
            </a:pPr>
            <a:r>
              <a:rPr lang="en-GB" sz="2400" dirty="0"/>
              <a:t>A lightweight runtime that runs your </a:t>
            </a:r>
            <a:r>
              <a:rPr lang="en-GB" sz="2400" dirty="0" err="1"/>
              <a:t>Docker</a:t>
            </a:r>
            <a:r>
              <a:rPr lang="en-GB" sz="2400" dirty="0"/>
              <a:t> containers</a:t>
            </a:r>
          </a:p>
          <a:p>
            <a:pPr marL="571500" lvl="0" indent="-342900" rtl="0">
              <a:spcBef>
                <a:spcPts val="0"/>
              </a:spcBef>
              <a:spcAft>
                <a:spcPts val="600"/>
              </a:spcAft>
              <a:buSzPct val="100000"/>
              <a:buFont typeface="Arial" pitchFamily="34" charset="0"/>
              <a:buChar char="•"/>
            </a:pPr>
            <a:r>
              <a:rPr lang="en-GB" sz="2400" dirty="0"/>
              <a:t>Runs on Linux</a:t>
            </a:r>
          </a:p>
          <a:p>
            <a:pPr marL="571500" lvl="0" indent="-342900" rtl="0">
              <a:spcBef>
                <a:spcPts val="0"/>
              </a:spcBef>
              <a:spcAft>
                <a:spcPts val="600"/>
              </a:spcAft>
              <a:buSzPct val="100000"/>
              <a:buFont typeface="Arial" pitchFamily="34" charset="0"/>
              <a:buChar char="•"/>
            </a:pPr>
            <a:r>
              <a:rPr lang="en-GB" sz="2400" dirty="0"/>
              <a:t>Creates an Operating Environment for your application</a:t>
            </a:r>
          </a:p>
          <a:p>
            <a:pPr marL="571500" lvl="0" indent="-342900" rtl="0">
              <a:spcBef>
                <a:spcPts val="0"/>
              </a:spcBef>
              <a:spcAft>
                <a:spcPts val="600"/>
              </a:spcAft>
              <a:buSzPct val="100000"/>
              <a:buFont typeface="Arial" pitchFamily="34" charset="0"/>
              <a:buChar char="•"/>
            </a:pPr>
            <a:r>
              <a:rPr lang="en-GB" sz="2400" dirty="0"/>
              <a:t>Has a daemon that accepts commands from the </a:t>
            </a:r>
            <a:br>
              <a:rPr lang="en-GB" sz="2400" dirty="0"/>
            </a:br>
            <a:r>
              <a:rPr lang="en-GB" sz="2400" dirty="0" err="1"/>
              <a:t>Docker</a:t>
            </a:r>
            <a:r>
              <a:rPr lang="en-GB" sz="2400" dirty="0"/>
              <a:t> client</a:t>
            </a:r>
          </a:p>
          <a:p>
            <a:pPr marL="571500" lvl="0" indent="-342900" rtl="0">
              <a:spcBef>
                <a:spcPts val="0"/>
              </a:spcBef>
              <a:spcAft>
                <a:spcPts val="600"/>
              </a:spcAft>
              <a:buSzPct val="100000"/>
              <a:buFont typeface="Arial" pitchFamily="34" charset="0"/>
              <a:buChar char="•"/>
            </a:pPr>
            <a:r>
              <a:rPr lang="en-GB" sz="2400" dirty="0"/>
              <a:t>Executes commands for</a:t>
            </a:r>
          </a:p>
          <a:p>
            <a:pPr marL="1028700" lvl="1" indent="-342900" rtl="0">
              <a:spcBef>
                <a:spcPts val="0"/>
              </a:spcBef>
              <a:spcAft>
                <a:spcPts val="600"/>
              </a:spcAft>
              <a:buSzPct val="100000"/>
              <a:buFont typeface="Arial" pitchFamily="34" charset="0"/>
              <a:buChar char="•"/>
            </a:pPr>
            <a:r>
              <a:rPr lang="en-GB" sz="2400" dirty="0"/>
              <a:t>Build, Ship and Run Images/Containers</a:t>
            </a:r>
          </a:p>
        </p:txBody>
      </p:sp>
      <p:pic>
        <p:nvPicPr>
          <p:cNvPr id="315" name="Shape 315"/>
          <p:cNvPicPr preferRelativeResize="0"/>
          <p:nvPr/>
        </p:nvPicPr>
        <p:blipFill>
          <a:blip r:embed="rId3">
            <a:alphaModFix/>
          </a:blip>
          <a:stretch>
            <a:fillRect/>
          </a:stretch>
        </p:blipFill>
        <p:spPr>
          <a:xfrm>
            <a:off x="8239500" y="0"/>
            <a:ext cx="904499" cy="904499"/>
          </a:xfrm>
          <a:prstGeom prst="rect">
            <a:avLst/>
          </a:prstGeom>
          <a:noFill/>
          <a:ln>
            <a:noFill/>
          </a:ln>
        </p:spPr>
      </p:pic>
      <p:pic>
        <p:nvPicPr>
          <p:cNvPr id="316" name="Shape 316"/>
          <p:cNvPicPr preferRelativeResize="0"/>
          <p:nvPr/>
        </p:nvPicPr>
        <p:blipFill>
          <a:blip r:embed="rId4">
            <a:alphaModFix/>
          </a:blip>
          <a:stretch>
            <a:fillRect/>
          </a:stretch>
        </p:blipFill>
        <p:spPr>
          <a:xfrm>
            <a:off x="6258900" y="2368300"/>
            <a:ext cx="3113699" cy="2427825"/>
          </a:xfrm>
          <a:prstGeom prst="rect">
            <a:avLst/>
          </a:prstGeom>
          <a:noFill/>
          <a:ln>
            <a:noFill/>
          </a:ln>
        </p:spPr>
      </p:pic>
    </p:spTree>
    <p:extLst>
      <p:ext uri="{BB962C8B-B14F-4D97-AF65-F5344CB8AC3E}">
        <p14:creationId xmlns:p14="http://schemas.microsoft.com/office/powerpoint/2010/main" val="2363575087"/>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GB"/>
              <a:t>Agenda</a:t>
            </a:r>
          </a:p>
        </p:txBody>
      </p:sp>
      <p:sp>
        <p:nvSpPr>
          <p:cNvPr id="38" name="Shape 38"/>
          <p:cNvSpPr txBox="1">
            <a:spLocks noGrp="1"/>
          </p:cNvSpPr>
          <p:nvPr>
            <p:ph type="body" idx="1"/>
          </p:nvPr>
        </p:nvSpPr>
        <p:spPr>
          <a:xfrm>
            <a:off x="228600" y="1200150"/>
            <a:ext cx="8229600" cy="3725699"/>
          </a:xfrm>
          <a:prstGeom prst="rect">
            <a:avLst/>
          </a:prstGeom>
        </p:spPr>
        <p:txBody>
          <a:bodyPr lIns="91425" tIns="91425" rIns="91425" bIns="91425" anchor="t" anchorCtr="0">
            <a:noAutofit/>
          </a:bodyPr>
          <a:lstStyle/>
          <a:p>
            <a:pPr marL="457200" lvl="0" indent="-228600" rtl="0">
              <a:spcBef>
                <a:spcPts val="0"/>
              </a:spcBef>
              <a:buFont typeface="Consolas"/>
            </a:pPr>
            <a:r>
              <a:rPr lang="en-GB">
                <a:latin typeface="Consolas"/>
                <a:ea typeface="Consolas"/>
                <a:cs typeface="Consolas"/>
                <a:sym typeface="Consolas"/>
              </a:rPr>
              <a:t>Containers - A Primer</a:t>
            </a:r>
          </a:p>
          <a:p>
            <a:pPr marL="457200" lvl="0" indent="-228600" rtl="0">
              <a:spcBef>
                <a:spcPts val="0"/>
              </a:spcBef>
              <a:buFont typeface="Consolas"/>
            </a:pPr>
            <a:r>
              <a:rPr lang="en-GB">
                <a:latin typeface="Consolas"/>
                <a:ea typeface="Consolas"/>
                <a:cs typeface="Consolas"/>
                <a:sym typeface="Consolas"/>
              </a:rPr>
              <a:t>Docker : Overview</a:t>
            </a:r>
          </a:p>
          <a:p>
            <a:pPr marL="457200" lvl="0" indent="-228600" rtl="0">
              <a:spcBef>
                <a:spcPts val="0"/>
              </a:spcBef>
              <a:buFont typeface="Consolas"/>
            </a:pPr>
            <a:r>
              <a:rPr lang="en-GB">
                <a:latin typeface="Consolas"/>
                <a:ea typeface="Consolas"/>
                <a:cs typeface="Consolas"/>
                <a:sym typeface="Consolas"/>
              </a:rPr>
              <a:t>Hands-on Sessions</a:t>
            </a:r>
          </a:p>
          <a:p>
            <a:pPr marL="457200" lvl="0" indent="-228600" rtl="0">
              <a:spcBef>
                <a:spcPts val="0"/>
              </a:spcBef>
            </a:pPr>
            <a:r>
              <a:rPr lang="en-GB">
                <a:latin typeface="Consolas"/>
                <a:ea typeface="Consolas"/>
                <a:cs typeface="Consolas"/>
                <a:sym typeface="Consolas"/>
              </a:rPr>
              <a:t>Lots of Q&amp;A</a:t>
            </a:r>
            <a:br>
              <a:rPr lang="en-GB"/>
            </a:br>
            <a:br>
              <a:rPr lang="en-GB"/>
            </a:br>
            <a:br>
              <a:rPr lang="en-GB"/>
            </a:br>
            <a:endParaRPr lang="en-GB"/>
          </a:p>
          <a:p>
            <a:pPr marL="457200" lvl="0" indent="-228600" rtl="0">
              <a:spcBef>
                <a:spcPts val="0"/>
              </a:spcBef>
            </a:pPr>
            <a:r>
              <a:rPr lang="en-GB" b="1" u="sng"/>
              <a:t>Goal</a:t>
            </a:r>
            <a:r>
              <a:rPr lang="en-GB"/>
              <a:t> → Go back and put Docker to work</a:t>
            </a:r>
          </a:p>
        </p:txBody>
      </p:sp>
      <p:pic>
        <p:nvPicPr>
          <p:cNvPr id="39" name="Shape 39"/>
          <p:cNvPicPr preferRelativeResize="0"/>
          <p:nvPr/>
        </p:nvPicPr>
        <p:blipFill>
          <a:blip r:embed="rId3">
            <a:alphaModFix/>
          </a:blip>
          <a:stretch>
            <a:fillRect/>
          </a:stretch>
        </p:blipFill>
        <p:spPr>
          <a:xfrm>
            <a:off x="8239500" y="0"/>
            <a:ext cx="904499" cy="904499"/>
          </a:xfrm>
          <a:prstGeom prst="rect">
            <a:avLst/>
          </a:prstGeom>
          <a:noFill/>
          <a:ln>
            <a:noFill/>
          </a:ln>
        </p:spPr>
      </p:pic>
      <p:pic>
        <p:nvPicPr>
          <p:cNvPr id="40" name="Shape 40"/>
          <p:cNvPicPr preferRelativeResize="0"/>
          <p:nvPr/>
        </p:nvPicPr>
        <p:blipFill>
          <a:blip r:embed="rId4">
            <a:alphaModFix/>
          </a:blip>
          <a:stretch>
            <a:fillRect/>
          </a:stretch>
        </p:blipFill>
        <p:spPr>
          <a:xfrm>
            <a:off x="4548821" y="1428749"/>
            <a:ext cx="3341299" cy="2782174"/>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GB"/>
              <a:t>Hands-on Labs : Docker</a:t>
            </a:r>
          </a:p>
        </p:txBody>
      </p:sp>
      <p:sp>
        <p:nvSpPr>
          <p:cNvPr id="287" name="Shape 287"/>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228600" rtl="0">
              <a:spcBef>
                <a:spcPts val="0"/>
              </a:spcBef>
            </a:pPr>
            <a:r>
              <a:rPr lang="en-GB" dirty="0"/>
              <a:t>Session 1 : Installation of </a:t>
            </a:r>
            <a:r>
              <a:rPr lang="en-GB" dirty="0" err="1"/>
              <a:t>Docker</a:t>
            </a:r>
            <a:r>
              <a:rPr lang="en-GB" dirty="0"/>
              <a:t> Toolbox</a:t>
            </a:r>
          </a:p>
          <a:p>
            <a:pPr marL="457200" lvl="0" indent="-228600" rtl="0">
              <a:spcBef>
                <a:spcPts val="0"/>
              </a:spcBef>
            </a:pPr>
            <a:r>
              <a:rPr lang="en-GB" dirty="0"/>
              <a:t>Session 2 : Learn </a:t>
            </a:r>
            <a:r>
              <a:rPr lang="en-GB" dirty="0" err="1"/>
              <a:t>Docker</a:t>
            </a:r>
            <a:r>
              <a:rPr lang="en-GB" dirty="0"/>
              <a:t> commands</a:t>
            </a:r>
          </a:p>
          <a:p>
            <a:pPr marL="457200" lvl="0" indent="-228600" rtl="0">
              <a:spcBef>
                <a:spcPts val="0"/>
              </a:spcBef>
            </a:pPr>
            <a:r>
              <a:rPr lang="en-GB" dirty="0"/>
              <a:t>Session 3 : </a:t>
            </a:r>
            <a:r>
              <a:rPr lang="en-GB" dirty="0" err="1"/>
              <a:t>Docker</a:t>
            </a:r>
            <a:r>
              <a:rPr lang="en-GB" dirty="0"/>
              <a:t> Hub</a:t>
            </a:r>
          </a:p>
          <a:p>
            <a:pPr marL="457200" lvl="0" indent="-228600" rtl="0">
              <a:spcBef>
                <a:spcPts val="0"/>
              </a:spcBef>
            </a:pPr>
            <a:r>
              <a:rPr lang="en-GB" dirty="0"/>
              <a:t>Session 4 : Build your own </a:t>
            </a:r>
            <a:r>
              <a:rPr lang="en-GB" dirty="0" err="1"/>
              <a:t>Docker</a:t>
            </a:r>
            <a:r>
              <a:rPr lang="en-GB" dirty="0"/>
              <a:t> Image</a:t>
            </a:r>
          </a:p>
          <a:p>
            <a:pPr marL="457200" lvl="0" indent="-228600" rtl="0">
              <a:spcBef>
                <a:spcPts val="0"/>
              </a:spcBef>
            </a:pPr>
            <a:r>
              <a:rPr lang="en-GB" dirty="0"/>
              <a:t>Session 5 : Writing a </a:t>
            </a:r>
            <a:r>
              <a:rPr lang="en-GB" dirty="0" err="1"/>
              <a:t>Docker</a:t>
            </a:r>
            <a:r>
              <a:rPr lang="en-GB" dirty="0"/>
              <a:t> File</a:t>
            </a:r>
          </a:p>
        </p:txBody>
      </p:sp>
      <p:pic>
        <p:nvPicPr>
          <p:cNvPr id="288" name="Shape 288"/>
          <p:cNvPicPr preferRelativeResize="0"/>
          <p:nvPr/>
        </p:nvPicPr>
        <p:blipFill>
          <a:blip r:embed="rId3">
            <a:alphaModFix/>
          </a:blip>
          <a:stretch>
            <a:fillRect/>
          </a:stretch>
        </p:blipFill>
        <p:spPr>
          <a:xfrm>
            <a:off x="7465150" y="3578550"/>
            <a:ext cx="1678850" cy="1564950"/>
          </a:xfrm>
          <a:prstGeom prst="rect">
            <a:avLst/>
          </a:prstGeom>
          <a:noFill/>
          <a:ln>
            <a:noFill/>
          </a:ln>
        </p:spPr>
      </p:pic>
      <p:pic>
        <p:nvPicPr>
          <p:cNvPr id="289" name="Shape 289"/>
          <p:cNvPicPr preferRelativeResize="0"/>
          <p:nvPr/>
        </p:nvPicPr>
        <p:blipFill>
          <a:blip r:embed="rId4">
            <a:alphaModFix/>
          </a:blip>
          <a:stretch>
            <a:fillRect/>
          </a:stretch>
        </p:blipFill>
        <p:spPr>
          <a:xfrm>
            <a:off x="8239500" y="0"/>
            <a:ext cx="904499" cy="904499"/>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457200" y="434578"/>
            <a:ext cx="8229600" cy="857400"/>
          </a:xfrm>
          <a:prstGeom prst="rect">
            <a:avLst/>
          </a:prstGeom>
        </p:spPr>
        <p:txBody>
          <a:bodyPr lIns="91425" tIns="91425" rIns="91425" bIns="91425" anchor="b" anchorCtr="0">
            <a:noAutofit/>
          </a:bodyPr>
          <a:lstStyle/>
          <a:p>
            <a:pPr lvl="0" rtl="0">
              <a:spcBef>
                <a:spcPts val="0"/>
              </a:spcBef>
              <a:buNone/>
            </a:pPr>
            <a:r>
              <a:rPr lang="en-GB" sz="3000" dirty="0"/>
              <a:t>Session 1 : Setup – </a:t>
            </a:r>
            <a:r>
              <a:rPr lang="en-GB" sz="3000" dirty="0" err="1"/>
              <a:t>Docker</a:t>
            </a:r>
            <a:r>
              <a:rPr lang="en-GB" sz="3000" dirty="0"/>
              <a:t> Toolbox</a:t>
            </a:r>
          </a:p>
        </p:txBody>
      </p:sp>
      <p:sp>
        <p:nvSpPr>
          <p:cNvPr id="295" name="Shape 29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685800" lvl="0" indent="-457200" rtl="0">
              <a:spcBef>
                <a:spcPts val="0"/>
              </a:spcBef>
              <a:buFont typeface="Arial" pitchFamily="34" charset="0"/>
              <a:buChar char="•"/>
            </a:pPr>
            <a:r>
              <a:rPr lang="en-GB" sz="2800" dirty="0"/>
              <a:t>Understand what we have installed</a:t>
            </a:r>
          </a:p>
          <a:p>
            <a:pPr marL="1028700" lvl="1" indent="-342900">
              <a:buFont typeface="Arial" pitchFamily="34" charset="0"/>
              <a:buChar char="•"/>
            </a:pPr>
            <a:r>
              <a:rPr lang="en-GB" sz="2000" dirty="0" err="1"/>
              <a:t>Docker</a:t>
            </a:r>
            <a:r>
              <a:rPr lang="en-GB" sz="2000" dirty="0"/>
              <a:t> Machine : Allows you to create / manage multiple </a:t>
            </a:r>
            <a:r>
              <a:rPr lang="en-GB" sz="2000" dirty="0" err="1"/>
              <a:t>Docker</a:t>
            </a:r>
            <a:r>
              <a:rPr lang="en-GB" sz="2000" dirty="0"/>
              <a:t> Hosts</a:t>
            </a:r>
          </a:p>
          <a:p>
            <a:pPr marL="1028700" lvl="1" indent="-342900">
              <a:buFont typeface="Arial" pitchFamily="34" charset="0"/>
              <a:buChar char="•"/>
            </a:pPr>
            <a:r>
              <a:rPr lang="en-GB" sz="2000" dirty="0"/>
              <a:t>A </a:t>
            </a:r>
            <a:r>
              <a:rPr lang="en-GB" sz="2000" dirty="0" err="1"/>
              <a:t>Docker</a:t>
            </a:r>
            <a:r>
              <a:rPr lang="en-GB" sz="2000" dirty="0"/>
              <a:t> Machine(Host) runs the </a:t>
            </a:r>
            <a:r>
              <a:rPr lang="en-GB" sz="2000" dirty="0" err="1"/>
              <a:t>Docker</a:t>
            </a:r>
            <a:r>
              <a:rPr lang="en-GB" sz="2000" dirty="0"/>
              <a:t> Daemon (Engine)</a:t>
            </a:r>
          </a:p>
          <a:p>
            <a:pPr marL="1028700" lvl="1" indent="-342900">
              <a:buFont typeface="Arial" pitchFamily="34" charset="0"/>
              <a:buChar char="•"/>
            </a:pPr>
            <a:r>
              <a:rPr lang="en-GB" sz="2000" dirty="0" err="1"/>
              <a:t>Docker</a:t>
            </a:r>
            <a:r>
              <a:rPr lang="en-GB" sz="2000" dirty="0"/>
              <a:t> Client can be configured to point to any Host i.e. Machine</a:t>
            </a:r>
            <a:endParaRPr lang="en-GB" sz="2800" dirty="0"/>
          </a:p>
          <a:p>
            <a:pPr marL="685800" indent="-457200">
              <a:buFont typeface="Arial" pitchFamily="34" charset="0"/>
              <a:buChar char="•"/>
            </a:pPr>
            <a:r>
              <a:rPr lang="en-GB" sz="2800" b="1" u="sng" dirty="0"/>
              <a:t>Hands-on:</a:t>
            </a:r>
            <a:r>
              <a:rPr lang="en-GB" sz="2800" dirty="0"/>
              <a:t> </a:t>
            </a:r>
            <a:r>
              <a:rPr lang="en-GB" sz="2400" dirty="0"/>
              <a:t>Use </a:t>
            </a:r>
            <a:r>
              <a:rPr lang="en-GB" sz="2400" dirty="0" err="1"/>
              <a:t>Docker</a:t>
            </a:r>
            <a:r>
              <a:rPr lang="en-GB" sz="2400" dirty="0"/>
              <a:t> Machine to start/stop </a:t>
            </a:r>
            <a:r>
              <a:rPr lang="en-GB" sz="2400" dirty="0" err="1"/>
              <a:t>Docker</a:t>
            </a:r>
            <a:r>
              <a:rPr lang="en-GB" sz="2400" dirty="0"/>
              <a:t> Machines, point </a:t>
            </a:r>
            <a:r>
              <a:rPr lang="en-GB" sz="2400" dirty="0" err="1"/>
              <a:t>Docker</a:t>
            </a:r>
            <a:r>
              <a:rPr lang="en-GB" sz="2400" dirty="0"/>
              <a:t> Client to it and try out a few commands. </a:t>
            </a:r>
            <a:r>
              <a:rPr lang="en-GB" sz="2400" b="1" dirty="0"/>
              <a:t>Refer to document : </a:t>
            </a:r>
            <a:r>
              <a:rPr lang="en-GB" sz="2400" b="1" dirty="0" err="1"/>
              <a:t>Docker</a:t>
            </a:r>
            <a:r>
              <a:rPr lang="en-GB" sz="2400" b="1"/>
              <a:t> ToolboxSetup-Windows.pdf </a:t>
            </a:r>
            <a:r>
              <a:rPr lang="en-GB" sz="2400" b="1" dirty="0"/>
              <a:t>and go to section </a:t>
            </a:r>
            <a:r>
              <a:rPr lang="en-GB" sz="2400" b="1" dirty="0" err="1"/>
              <a:t>Docker</a:t>
            </a:r>
            <a:r>
              <a:rPr lang="en-GB" sz="2400" b="1" dirty="0"/>
              <a:t> Machine commands.</a:t>
            </a:r>
          </a:p>
        </p:txBody>
      </p:sp>
      <p:pic>
        <p:nvPicPr>
          <p:cNvPr id="296" name="Shape 296"/>
          <p:cNvPicPr preferRelativeResize="0"/>
          <p:nvPr/>
        </p:nvPicPr>
        <p:blipFill>
          <a:blip r:embed="rId3">
            <a:alphaModFix/>
          </a:blip>
          <a:stretch>
            <a:fillRect/>
          </a:stretch>
        </p:blipFill>
        <p:spPr>
          <a:xfrm>
            <a:off x="8239500" y="0"/>
            <a:ext cx="904499" cy="904499"/>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p:nvPr/>
        </p:nvSpPr>
        <p:spPr>
          <a:xfrm>
            <a:off x="215275" y="824200"/>
            <a:ext cx="8728499" cy="4210199"/>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GB" sz="2400" b="1">
                <a:latin typeface="Consolas"/>
                <a:ea typeface="Consolas"/>
                <a:cs typeface="Consolas"/>
                <a:sym typeface="Consolas"/>
              </a:rPr>
              <a:t>Windows</a:t>
            </a:r>
          </a:p>
        </p:txBody>
      </p:sp>
      <p:sp>
        <p:nvSpPr>
          <p:cNvPr id="268" name="Shape 268"/>
          <p:cNvSpPr/>
          <p:nvPr/>
        </p:nvSpPr>
        <p:spPr>
          <a:xfrm>
            <a:off x="410775" y="2305700"/>
            <a:ext cx="2585400" cy="2564399"/>
          </a:xfrm>
          <a:prstGeom prst="roundRect">
            <a:avLst>
              <a:gd name="adj" fmla="val 16667"/>
            </a:avLst>
          </a:prstGeom>
          <a:solidFill>
            <a:srgbClr val="EFEFEF"/>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GB"/>
              <a:t>Docker Machine 1 </a:t>
            </a:r>
          </a:p>
        </p:txBody>
      </p:sp>
      <p:sp>
        <p:nvSpPr>
          <p:cNvPr id="269" name="Shape 269"/>
          <p:cNvSpPr/>
          <p:nvPr/>
        </p:nvSpPr>
        <p:spPr>
          <a:xfrm>
            <a:off x="3324450" y="2305750"/>
            <a:ext cx="2585400" cy="2564399"/>
          </a:xfrm>
          <a:prstGeom prst="roundRect">
            <a:avLst>
              <a:gd name="adj" fmla="val 16667"/>
            </a:avLst>
          </a:prstGeom>
          <a:solidFill>
            <a:srgbClr val="EFEFEF"/>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GB"/>
              <a:t>Docker Machine 2 </a:t>
            </a:r>
          </a:p>
        </p:txBody>
      </p:sp>
      <p:sp>
        <p:nvSpPr>
          <p:cNvPr id="270" name="Shape 270"/>
          <p:cNvSpPr/>
          <p:nvPr/>
        </p:nvSpPr>
        <p:spPr>
          <a:xfrm>
            <a:off x="6177600" y="2305700"/>
            <a:ext cx="2585400" cy="2564399"/>
          </a:xfrm>
          <a:prstGeom prst="roundRect">
            <a:avLst>
              <a:gd name="adj" fmla="val 16667"/>
            </a:avLst>
          </a:prstGeom>
          <a:solidFill>
            <a:srgbClr val="EFEFEF"/>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GB"/>
              <a:t>Docker Machine n </a:t>
            </a:r>
          </a:p>
        </p:txBody>
      </p:sp>
      <p:pic>
        <p:nvPicPr>
          <p:cNvPr id="271" name="Shape 271"/>
          <p:cNvPicPr preferRelativeResize="0"/>
          <p:nvPr/>
        </p:nvPicPr>
        <p:blipFill>
          <a:blip r:embed="rId3">
            <a:alphaModFix/>
          </a:blip>
          <a:stretch>
            <a:fillRect/>
          </a:stretch>
        </p:blipFill>
        <p:spPr>
          <a:xfrm>
            <a:off x="849546" y="2794250"/>
            <a:ext cx="1707849" cy="1727624"/>
          </a:xfrm>
          <a:prstGeom prst="rect">
            <a:avLst/>
          </a:prstGeom>
          <a:noFill/>
          <a:ln>
            <a:noFill/>
          </a:ln>
        </p:spPr>
      </p:pic>
      <p:pic>
        <p:nvPicPr>
          <p:cNvPr id="272" name="Shape 272"/>
          <p:cNvPicPr preferRelativeResize="0"/>
          <p:nvPr/>
        </p:nvPicPr>
        <p:blipFill>
          <a:blip r:embed="rId3">
            <a:alphaModFix/>
          </a:blip>
          <a:stretch>
            <a:fillRect/>
          </a:stretch>
        </p:blipFill>
        <p:spPr>
          <a:xfrm>
            <a:off x="3902471" y="2748500"/>
            <a:ext cx="1707849" cy="1727624"/>
          </a:xfrm>
          <a:prstGeom prst="rect">
            <a:avLst/>
          </a:prstGeom>
          <a:noFill/>
          <a:ln>
            <a:noFill/>
          </a:ln>
        </p:spPr>
      </p:pic>
      <p:pic>
        <p:nvPicPr>
          <p:cNvPr id="273" name="Shape 273"/>
          <p:cNvPicPr preferRelativeResize="0"/>
          <p:nvPr/>
        </p:nvPicPr>
        <p:blipFill>
          <a:blip r:embed="rId3">
            <a:alphaModFix/>
          </a:blip>
          <a:stretch>
            <a:fillRect/>
          </a:stretch>
        </p:blipFill>
        <p:spPr>
          <a:xfrm>
            <a:off x="6694196" y="2748500"/>
            <a:ext cx="1707849" cy="1727624"/>
          </a:xfrm>
          <a:prstGeom prst="rect">
            <a:avLst/>
          </a:prstGeom>
          <a:noFill/>
          <a:ln>
            <a:noFill/>
          </a:ln>
        </p:spPr>
      </p:pic>
      <p:sp>
        <p:nvSpPr>
          <p:cNvPr id="274" name="Shape 274"/>
          <p:cNvSpPr/>
          <p:nvPr/>
        </p:nvSpPr>
        <p:spPr>
          <a:xfrm>
            <a:off x="644225" y="1451800"/>
            <a:ext cx="2585400" cy="588299"/>
          </a:xfrm>
          <a:prstGeom prst="roundRect">
            <a:avLst>
              <a:gd name="adj" fmla="val 16667"/>
            </a:avLst>
          </a:prstGeom>
          <a:solidFill>
            <a:srgbClr val="EFEFEF"/>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GB"/>
              <a:t>docker.exe (Docker Client)</a:t>
            </a:r>
          </a:p>
        </p:txBody>
      </p:sp>
      <p:sp>
        <p:nvSpPr>
          <p:cNvPr id="275" name="Shape 275"/>
          <p:cNvSpPr/>
          <p:nvPr/>
        </p:nvSpPr>
        <p:spPr>
          <a:xfrm>
            <a:off x="4886200" y="1451800"/>
            <a:ext cx="3418200" cy="588299"/>
          </a:xfrm>
          <a:prstGeom prst="roundRect">
            <a:avLst>
              <a:gd name="adj" fmla="val 16667"/>
            </a:avLst>
          </a:prstGeom>
          <a:solidFill>
            <a:srgbClr val="EFEFEF"/>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GB"/>
              <a:t>docker-machine.exe (Docker Machine)</a:t>
            </a:r>
          </a:p>
        </p:txBody>
      </p:sp>
      <p:cxnSp>
        <p:nvCxnSpPr>
          <p:cNvPr id="276" name="Shape 276"/>
          <p:cNvCxnSpPr>
            <a:stCxn id="275" idx="2"/>
            <a:endCxn id="270" idx="0"/>
          </p:cNvCxnSpPr>
          <p:nvPr/>
        </p:nvCxnSpPr>
        <p:spPr>
          <a:xfrm rot="-5400000" flipH="1">
            <a:off x="6900100" y="1735299"/>
            <a:ext cx="265500" cy="875100"/>
          </a:xfrm>
          <a:prstGeom prst="bentConnector3">
            <a:avLst>
              <a:gd name="adj1" fmla="val 50019"/>
            </a:avLst>
          </a:prstGeom>
          <a:noFill/>
          <a:ln w="19050" cap="flat" cmpd="sng">
            <a:solidFill>
              <a:schemeClr val="dk2"/>
            </a:solidFill>
            <a:prstDash val="solid"/>
            <a:round/>
            <a:headEnd type="none" w="lg" len="lg"/>
            <a:tailEnd type="none" w="lg" len="lg"/>
          </a:ln>
        </p:spPr>
      </p:cxnSp>
      <p:cxnSp>
        <p:nvCxnSpPr>
          <p:cNvPr id="277" name="Shape 277"/>
          <p:cNvCxnSpPr>
            <a:stCxn id="275" idx="2"/>
            <a:endCxn id="269" idx="0"/>
          </p:cNvCxnSpPr>
          <p:nvPr/>
        </p:nvCxnSpPr>
        <p:spPr>
          <a:xfrm rot="5400000">
            <a:off x="5473300" y="1183899"/>
            <a:ext cx="265800" cy="1978200"/>
          </a:xfrm>
          <a:prstGeom prst="bentConnector3">
            <a:avLst>
              <a:gd name="adj1" fmla="val 49972"/>
            </a:avLst>
          </a:prstGeom>
          <a:noFill/>
          <a:ln w="19050" cap="flat" cmpd="sng">
            <a:solidFill>
              <a:schemeClr val="dk2"/>
            </a:solidFill>
            <a:prstDash val="solid"/>
            <a:round/>
            <a:headEnd type="none" w="lg" len="lg"/>
            <a:tailEnd type="none" w="lg" len="lg"/>
          </a:ln>
        </p:spPr>
      </p:cxnSp>
      <p:cxnSp>
        <p:nvCxnSpPr>
          <p:cNvPr id="278" name="Shape 278"/>
          <p:cNvCxnSpPr>
            <a:stCxn id="275" idx="2"/>
            <a:endCxn id="268" idx="0"/>
          </p:cNvCxnSpPr>
          <p:nvPr/>
        </p:nvCxnSpPr>
        <p:spPr>
          <a:xfrm rot="5400000">
            <a:off x="4016650" y="-273050"/>
            <a:ext cx="265500" cy="4891800"/>
          </a:xfrm>
          <a:prstGeom prst="bentConnector3">
            <a:avLst>
              <a:gd name="adj1" fmla="val 50019"/>
            </a:avLst>
          </a:prstGeom>
          <a:noFill/>
          <a:ln w="19050" cap="flat" cmpd="sng">
            <a:solidFill>
              <a:schemeClr val="dk2"/>
            </a:solidFill>
            <a:prstDash val="solid"/>
            <a:round/>
            <a:headEnd type="none" w="lg" len="lg"/>
            <a:tailEnd type="none" w="lg" len="lg"/>
          </a:ln>
        </p:spPr>
      </p:cxnSp>
      <p:cxnSp>
        <p:nvCxnSpPr>
          <p:cNvPr id="279" name="Shape 279"/>
          <p:cNvCxnSpPr/>
          <p:nvPr/>
        </p:nvCxnSpPr>
        <p:spPr>
          <a:xfrm>
            <a:off x="761625" y="2055325"/>
            <a:ext cx="41699" cy="250200"/>
          </a:xfrm>
          <a:prstGeom prst="straightConnector1">
            <a:avLst/>
          </a:prstGeom>
          <a:noFill/>
          <a:ln w="19050" cap="flat" cmpd="sng">
            <a:solidFill>
              <a:schemeClr val="dk2"/>
            </a:solidFill>
            <a:prstDash val="solid"/>
            <a:round/>
            <a:headEnd type="none" w="lg" len="lg"/>
            <a:tailEnd type="triangle" w="lg" len="lg"/>
          </a:ln>
        </p:spPr>
      </p:cxnSp>
      <p:sp>
        <p:nvSpPr>
          <p:cNvPr id="280" name="Shape 280"/>
          <p:cNvSpPr txBox="1">
            <a:spLocks noGrp="1"/>
          </p:cNvSpPr>
          <p:nvPr>
            <p:ph type="title"/>
          </p:nvPr>
        </p:nvSpPr>
        <p:spPr>
          <a:xfrm>
            <a:off x="457200" y="-22621"/>
            <a:ext cx="8229600" cy="857400"/>
          </a:xfrm>
          <a:prstGeom prst="rect">
            <a:avLst/>
          </a:prstGeom>
        </p:spPr>
        <p:txBody>
          <a:bodyPr lIns="91425" tIns="91425" rIns="91425" bIns="91425" anchor="b" anchorCtr="0">
            <a:noAutofit/>
          </a:bodyPr>
          <a:lstStyle/>
          <a:p>
            <a:pPr lvl="0" rtl="0">
              <a:spcBef>
                <a:spcPts val="0"/>
              </a:spcBef>
              <a:buNone/>
            </a:pPr>
            <a:r>
              <a:rPr lang="en-GB" sz="3200" dirty="0" err="1"/>
              <a:t>Docker</a:t>
            </a:r>
            <a:r>
              <a:rPr lang="en-GB" sz="3200" dirty="0"/>
              <a:t> Machine - New Architecture</a:t>
            </a:r>
          </a:p>
        </p:txBody>
      </p:sp>
      <p:pic>
        <p:nvPicPr>
          <p:cNvPr id="281" name="Shape 281"/>
          <p:cNvPicPr preferRelativeResize="0"/>
          <p:nvPr/>
        </p:nvPicPr>
        <p:blipFill>
          <a:blip r:embed="rId4">
            <a:alphaModFix/>
          </a:blip>
          <a:stretch>
            <a:fillRect/>
          </a:stretch>
        </p:blipFill>
        <p:spPr>
          <a:xfrm>
            <a:off x="8239500" y="0"/>
            <a:ext cx="904499" cy="904499"/>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GB" sz="3000"/>
              <a:t>Bonus: Run your first Docker container</a:t>
            </a:r>
          </a:p>
        </p:txBody>
      </p:sp>
      <p:sp>
        <p:nvSpPr>
          <p:cNvPr id="302" name="Shape 302"/>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228600" rtl="0">
              <a:spcBef>
                <a:spcPts val="0"/>
              </a:spcBef>
              <a:buAutoNum type="arabicPeriod"/>
            </a:pPr>
            <a:r>
              <a:rPr lang="en-GB" dirty="0" err="1"/>
              <a:t>docker</a:t>
            </a:r>
            <a:r>
              <a:rPr lang="en-GB" dirty="0"/>
              <a:t> run </a:t>
            </a:r>
            <a:r>
              <a:rPr lang="en-GB" dirty="0" err="1"/>
              <a:t>busybox</a:t>
            </a:r>
            <a:endParaRPr lang="en-GB" dirty="0"/>
          </a:p>
          <a:p>
            <a:pPr marL="457200" lvl="0" indent="-228600" rtl="0">
              <a:spcBef>
                <a:spcPts val="0"/>
              </a:spcBef>
              <a:buAutoNum type="arabicPeriod"/>
            </a:pPr>
            <a:r>
              <a:rPr lang="en-GB" dirty="0" err="1"/>
              <a:t>docker</a:t>
            </a:r>
            <a:r>
              <a:rPr lang="en-GB" dirty="0"/>
              <a:t> run </a:t>
            </a:r>
            <a:r>
              <a:rPr lang="en-GB" dirty="0" err="1"/>
              <a:t>busybox</a:t>
            </a:r>
            <a:r>
              <a:rPr lang="en-GB" dirty="0"/>
              <a:t> date</a:t>
            </a:r>
          </a:p>
          <a:p>
            <a:pPr marL="457200" lvl="0" indent="-228600" rtl="0">
              <a:spcBef>
                <a:spcPts val="0"/>
              </a:spcBef>
              <a:buAutoNum type="arabicPeriod"/>
            </a:pPr>
            <a:r>
              <a:rPr lang="en-GB" dirty="0" err="1"/>
              <a:t>docker</a:t>
            </a:r>
            <a:r>
              <a:rPr lang="en-GB" dirty="0"/>
              <a:t> run </a:t>
            </a:r>
            <a:r>
              <a:rPr lang="en-GB" dirty="0" err="1"/>
              <a:t>busybox</a:t>
            </a:r>
            <a:r>
              <a:rPr lang="en-GB" dirty="0"/>
              <a:t> </a:t>
            </a:r>
            <a:r>
              <a:rPr lang="en-GB" dirty="0" err="1"/>
              <a:t>ls</a:t>
            </a:r>
            <a:endParaRPr lang="en-GB" dirty="0"/>
          </a:p>
          <a:p>
            <a:pPr marL="457200" lvl="0" indent="-228600" rtl="0">
              <a:spcBef>
                <a:spcPts val="0"/>
              </a:spcBef>
              <a:buAutoNum type="arabicPeriod"/>
            </a:pPr>
            <a:r>
              <a:rPr lang="en-GB" dirty="0" err="1"/>
              <a:t>docker</a:t>
            </a:r>
            <a:r>
              <a:rPr lang="en-GB" dirty="0"/>
              <a:t> -it </a:t>
            </a:r>
            <a:r>
              <a:rPr lang="en-GB" dirty="0" err="1"/>
              <a:t>busybox</a:t>
            </a:r>
            <a:r>
              <a:rPr lang="en-GB" dirty="0"/>
              <a:t> </a:t>
            </a:r>
          </a:p>
        </p:txBody>
      </p:sp>
      <p:pic>
        <p:nvPicPr>
          <p:cNvPr id="303" name="Shape 303"/>
          <p:cNvPicPr preferRelativeResize="0"/>
          <p:nvPr/>
        </p:nvPicPr>
        <p:blipFill>
          <a:blip r:embed="rId3">
            <a:alphaModFix/>
          </a:blip>
          <a:stretch>
            <a:fillRect/>
          </a:stretch>
        </p:blipFill>
        <p:spPr>
          <a:xfrm>
            <a:off x="8239500" y="0"/>
            <a:ext cx="904499" cy="904499"/>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457200" y="434578"/>
            <a:ext cx="8229600" cy="857400"/>
          </a:xfrm>
          <a:prstGeom prst="rect">
            <a:avLst/>
          </a:prstGeom>
        </p:spPr>
        <p:txBody>
          <a:bodyPr lIns="91425" tIns="91425" rIns="91425" bIns="91425" anchor="b" anchorCtr="0">
            <a:noAutofit/>
          </a:bodyPr>
          <a:lstStyle/>
          <a:p>
            <a:pPr lvl="0" rtl="0">
              <a:spcBef>
                <a:spcPts val="0"/>
              </a:spcBef>
              <a:buNone/>
            </a:pPr>
            <a:r>
              <a:rPr lang="en-GB" sz="3000"/>
              <a:t>Session 2 : Basic Docker Commands</a:t>
            </a:r>
          </a:p>
        </p:txBody>
      </p:sp>
      <p:sp>
        <p:nvSpPr>
          <p:cNvPr id="309" name="Shape 309"/>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571500" lvl="0" indent="-342900" rtl="0">
              <a:spcBef>
                <a:spcPts val="0"/>
              </a:spcBef>
              <a:buSzPct val="100000"/>
              <a:buFont typeface="Arial" pitchFamily="34" charset="0"/>
              <a:buChar char="•"/>
            </a:pPr>
            <a:r>
              <a:rPr lang="en-GB" sz="2400" dirty="0"/>
              <a:t>Learn more about </a:t>
            </a:r>
            <a:r>
              <a:rPr lang="en-GB" sz="2400" dirty="0" err="1"/>
              <a:t>Docker</a:t>
            </a:r>
            <a:r>
              <a:rPr lang="en-GB" sz="2400" dirty="0"/>
              <a:t> commands</a:t>
            </a:r>
          </a:p>
          <a:p>
            <a:pPr marL="571500" lvl="0" indent="-342900" rtl="0">
              <a:spcBef>
                <a:spcPts val="0"/>
              </a:spcBef>
              <a:buSzPct val="100000"/>
              <a:buFont typeface="Arial" pitchFamily="34" charset="0"/>
              <a:buChar char="•"/>
            </a:pPr>
            <a:r>
              <a:rPr lang="en-GB" sz="2400" dirty="0"/>
              <a:t>Primarily use the </a:t>
            </a:r>
            <a:r>
              <a:rPr lang="en-GB" sz="2400" dirty="0" err="1"/>
              <a:t>Docker</a:t>
            </a:r>
            <a:r>
              <a:rPr lang="en-GB" sz="2400" dirty="0"/>
              <a:t> client</a:t>
            </a:r>
          </a:p>
          <a:p>
            <a:pPr marL="571500" lvl="0" indent="-342900" rtl="0">
              <a:spcBef>
                <a:spcPts val="0"/>
              </a:spcBef>
              <a:buSzPct val="100000"/>
              <a:buFont typeface="Arial" pitchFamily="34" charset="0"/>
              <a:buChar char="•"/>
            </a:pPr>
            <a:r>
              <a:rPr lang="en-GB" sz="2400" dirty="0"/>
              <a:t>Manage Images</a:t>
            </a:r>
          </a:p>
          <a:p>
            <a:pPr marL="1028700" lvl="1" indent="-342900" rtl="0">
              <a:spcBef>
                <a:spcPts val="0"/>
              </a:spcBef>
              <a:buFont typeface="Arial" pitchFamily="34" charset="0"/>
              <a:buChar char="•"/>
            </a:pPr>
            <a:r>
              <a:rPr lang="en-GB" dirty="0"/>
              <a:t>Pull / List</a:t>
            </a:r>
          </a:p>
          <a:p>
            <a:pPr marL="571500" lvl="0" indent="-342900" rtl="0">
              <a:spcBef>
                <a:spcPts val="0"/>
              </a:spcBef>
              <a:buSzPct val="100000"/>
              <a:buFont typeface="Arial" pitchFamily="34" charset="0"/>
              <a:buChar char="•"/>
            </a:pPr>
            <a:r>
              <a:rPr lang="en-GB" sz="2400" dirty="0"/>
              <a:t>Create Containers</a:t>
            </a:r>
          </a:p>
          <a:p>
            <a:pPr marL="1028700" lvl="1" indent="-342900" rtl="0">
              <a:spcBef>
                <a:spcPts val="0"/>
              </a:spcBef>
              <a:buFont typeface="Arial" pitchFamily="34" charset="0"/>
              <a:buChar char="•"/>
            </a:pPr>
            <a:r>
              <a:rPr lang="en-GB" dirty="0"/>
              <a:t>Interactive</a:t>
            </a:r>
          </a:p>
          <a:p>
            <a:pPr marL="1028700" lvl="1" indent="-342900" rtl="0">
              <a:spcBef>
                <a:spcPts val="0"/>
              </a:spcBef>
              <a:buFont typeface="Arial" pitchFamily="34" charset="0"/>
              <a:buChar char="•"/>
            </a:pPr>
            <a:r>
              <a:rPr lang="en-GB" dirty="0"/>
              <a:t>Background</a:t>
            </a:r>
          </a:p>
          <a:p>
            <a:pPr marL="1028700" lvl="1" indent="-342900" rtl="0">
              <a:spcBef>
                <a:spcPts val="0"/>
              </a:spcBef>
              <a:buFont typeface="Arial" pitchFamily="34" charset="0"/>
              <a:buChar char="•"/>
            </a:pPr>
            <a:r>
              <a:rPr lang="en-GB" dirty="0"/>
              <a:t>Remove / Restart</a:t>
            </a:r>
          </a:p>
          <a:p>
            <a:pPr marL="1028700" lvl="1" indent="-342900" rtl="0">
              <a:spcBef>
                <a:spcPts val="0"/>
              </a:spcBef>
              <a:buFont typeface="Arial" pitchFamily="34" charset="0"/>
              <a:buChar char="•"/>
            </a:pPr>
            <a:r>
              <a:rPr lang="en-GB" dirty="0"/>
              <a:t>List </a:t>
            </a:r>
          </a:p>
          <a:p>
            <a:pPr marL="571500" lvl="0" indent="-342900" rtl="0">
              <a:spcBef>
                <a:spcPts val="0"/>
              </a:spcBef>
              <a:buSzPct val="100000"/>
              <a:buFont typeface="Arial" pitchFamily="34" charset="0"/>
              <a:buChar char="•"/>
            </a:pPr>
            <a:r>
              <a:rPr lang="en-GB" sz="2400" b="1" u="sng" dirty="0"/>
              <a:t>Hands-on</a:t>
            </a:r>
            <a:r>
              <a:rPr lang="en-GB" sz="2400" dirty="0"/>
              <a:t>: Try out the commands</a:t>
            </a:r>
          </a:p>
        </p:txBody>
      </p:sp>
      <p:pic>
        <p:nvPicPr>
          <p:cNvPr id="310" name="Shape 310"/>
          <p:cNvPicPr preferRelativeResize="0"/>
          <p:nvPr/>
        </p:nvPicPr>
        <p:blipFill>
          <a:blip r:embed="rId3">
            <a:alphaModFix/>
          </a:blip>
          <a:stretch>
            <a:fillRect/>
          </a:stretch>
        </p:blipFill>
        <p:spPr>
          <a:xfrm>
            <a:off x="8239500" y="0"/>
            <a:ext cx="904499" cy="904499"/>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a:spcBef>
                <a:spcPts val="0"/>
              </a:spcBef>
              <a:buNone/>
            </a:pPr>
            <a:r>
              <a:rPr lang="en-GB" sz="3600" b="1" dirty="0" err="1">
                <a:latin typeface="Open Sans"/>
                <a:ea typeface="Open Sans"/>
                <a:cs typeface="Open Sans"/>
                <a:sym typeface="Open Sans"/>
              </a:rPr>
              <a:t>Docker</a:t>
            </a:r>
            <a:r>
              <a:rPr lang="en-GB" sz="3600" b="1" dirty="0">
                <a:latin typeface="Open Sans"/>
                <a:ea typeface="Open Sans"/>
                <a:cs typeface="Open Sans"/>
                <a:sym typeface="Open Sans"/>
              </a:rPr>
              <a:t> Hub</a:t>
            </a:r>
          </a:p>
        </p:txBody>
      </p:sp>
      <p:sp>
        <p:nvSpPr>
          <p:cNvPr id="339" name="Shape 339"/>
          <p:cNvSpPr txBox="1">
            <a:spLocks noGrp="1"/>
          </p:cNvSpPr>
          <p:nvPr>
            <p:ph type="body" idx="1"/>
          </p:nvPr>
        </p:nvSpPr>
        <p:spPr>
          <a:xfrm>
            <a:off x="311700" y="1047750"/>
            <a:ext cx="8520599" cy="3416400"/>
          </a:xfrm>
          <a:prstGeom prst="rect">
            <a:avLst/>
          </a:prstGeom>
        </p:spPr>
        <p:txBody>
          <a:bodyPr lIns="91425" tIns="91425" rIns="91425" bIns="91425" anchor="t" anchorCtr="0">
            <a:noAutofit/>
          </a:bodyPr>
          <a:lstStyle/>
          <a:p>
            <a:pPr marL="571500" lvl="0" indent="-342900" rtl="0">
              <a:spcBef>
                <a:spcPts val="0"/>
              </a:spcBef>
              <a:spcAft>
                <a:spcPts val="600"/>
              </a:spcAft>
              <a:buSzPct val="100000"/>
              <a:buFont typeface="Arial" pitchFamily="34" charset="0"/>
              <a:buChar char="•"/>
            </a:pPr>
            <a:r>
              <a:rPr lang="en-GB" sz="2400" dirty="0">
                <a:latin typeface="Open Sans"/>
                <a:ea typeface="Open Sans"/>
                <a:cs typeface="Open Sans"/>
                <a:sym typeface="Open Sans"/>
              </a:rPr>
              <a:t>Cloud Hosted Service from </a:t>
            </a:r>
            <a:r>
              <a:rPr lang="en-GB" sz="2400" dirty="0" err="1">
                <a:latin typeface="Open Sans"/>
                <a:ea typeface="Open Sans"/>
                <a:cs typeface="Open Sans"/>
                <a:sym typeface="Open Sans"/>
              </a:rPr>
              <a:t>Docker</a:t>
            </a:r>
            <a:endParaRPr lang="en-GB" sz="2400" dirty="0">
              <a:latin typeface="Open Sans"/>
              <a:ea typeface="Open Sans"/>
              <a:cs typeface="Open Sans"/>
              <a:sym typeface="Open Sans"/>
            </a:endParaRPr>
          </a:p>
          <a:p>
            <a:pPr marL="571500" lvl="0" indent="-342900" rtl="0">
              <a:spcBef>
                <a:spcPts val="0"/>
              </a:spcBef>
              <a:spcAft>
                <a:spcPts val="600"/>
              </a:spcAft>
              <a:buSzPct val="100000"/>
              <a:buFont typeface="Arial" pitchFamily="34" charset="0"/>
              <a:buChar char="•"/>
            </a:pPr>
            <a:r>
              <a:rPr lang="en-GB" sz="2400" dirty="0">
                <a:latin typeface="Open Sans"/>
                <a:ea typeface="Open Sans"/>
                <a:cs typeface="Open Sans"/>
                <a:sym typeface="Open Sans"/>
              </a:rPr>
              <a:t>Public and Private Repositories</a:t>
            </a:r>
          </a:p>
          <a:p>
            <a:pPr marL="571500" lvl="0" indent="-342900" rtl="0">
              <a:spcBef>
                <a:spcPts val="0"/>
              </a:spcBef>
              <a:spcAft>
                <a:spcPts val="600"/>
              </a:spcAft>
              <a:buSzPct val="100000"/>
              <a:buFont typeface="Arial" pitchFamily="34" charset="0"/>
              <a:buChar char="•"/>
            </a:pPr>
            <a:r>
              <a:rPr lang="en-GB" sz="2400" dirty="0">
                <a:latin typeface="Open Sans"/>
                <a:ea typeface="Open Sans"/>
                <a:cs typeface="Open Sans"/>
                <a:sym typeface="Open Sans"/>
              </a:rPr>
              <a:t>Thousands of public and official </a:t>
            </a:r>
            <a:r>
              <a:rPr lang="en-GB" sz="2400" dirty="0" err="1">
                <a:latin typeface="Open Sans"/>
                <a:ea typeface="Open Sans"/>
                <a:cs typeface="Open Sans"/>
                <a:sym typeface="Open Sans"/>
              </a:rPr>
              <a:t>Docker</a:t>
            </a:r>
            <a:r>
              <a:rPr lang="en-GB" sz="2400" dirty="0">
                <a:latin typeface="Open Sans"/>
                <a:ea typeface="Open Sans"/>
                <a:cs typeface="Open Sans"/>
                <a:sym typeface="Open Sans"/>
              </a:rPr>
              <a:t> Images</a:t>
            </a:r>
          </a:p>
          <a:p>
            <a:pPr marL="571500" lvl="0" indent="-342900" rtl="0">
              <a:spcBef>
                <a:spcPts val="0"/>
              </a:spcBef>
              <a:spcAft>
                <a:spcPts val="600"/>
              </a:spcAft>
              <a:buSzPct val="100000"/>
              <a:buFont typeface="Arial" pitchFamily="34" charset="0"/>
              <a:buChar char="•"/>
            </a:pPr>
            <a:r>
              <a:rPr lang="en-GB" sz="2400" dirty="0">
                <a:latin typeface="Open Sans"/>
                <a:ea typeface="Open Sans"/>
                <a:cs typeface="Open Sans"/>
                <a:sym typeface="Open Sans"/>
              </a:rPr>
              <a:t>Automate Builds</a:t>
            </a:r>
          </a:p>
          <a:p>
            <a:pPr marL="571500" lvl="0" indent="-342900" rtl="0">
              <a:spcBef>
                <a:spcPts val="0"/>
              </a:spcBef>
              <a:spcAft>
                <a:spcPts val="600"/>
              </a:spcAft>
              <a:buSzPct val="100000"/>
              <a:buFont typeface="Arial" pitchFamily="34" charset="0"/>
              <a:buChar char="•"/>
            </a:pPr>
            <a:r>
              <a:rPr lang="en-GB" sz="2400" dirty="0">
                <a:latin typeface="Open Sans"/>
                <a:ea typeface="Open Sans"/>
                <a:cs typeface="Open Sans"/>
                <a:sym typeface="Open Sans"/>
              </a:rPr>
              <a:t>API Hooks</a:t>
            </a:r>
          </a:p>
          <a:p>
            <a:pPr marL="571500" lvl="0" indent="-342900" rtl="0">
              <a:spcBef>
                <a:spcPts val="0"/>
              </a:spcBef>
              <a:spcAft>
                <a:spcPts val="600"/>
              </a:spcAft>
              <a:buSzPct val="100000"/>
              <a:buFont typeface="Arial" pitchFamily="34" charset="0"/>
              <a:buChar char="•"/>
            </a:pPr>
            <a:r>
              <a:rPr lang="en-GB" sz="2400" dirty="0">
                <a:latin typeface="Open Sans"/>
                <a:ea typeface="Open Sans"/>
                <a:cs typeface="Open Sans"/>
                <a:sym typeface="Open Sans"/>
              </a:rPr>
              <a:t>Local Registry Option also available</a:t>
            </a:r>
          </a:p>
          <a:p>
            <a:pPr marL="571500" lvl="0" indent="-342900">
              <a:spcBef>
                <a:spcPts val="0"/>
              </a:spcBef>
              <a:spcAft>
                <a:spcPts val="600"/>
              </a:spcAft>
              <a:buSzPct val="100000"/>
              <a:buFont typeface="Arial" pitchFamily="34" charset="0"/>
              <a:buChar char="•"/>
            </a:pPr>
            <a:r>
              <a:rPr lang="en-GB" sz="2400" dirty="0" err="1">
                <a:latin typeface="Open Sans"/>
                <a:ea typeface="Open Sans"/>
                <a:cs typeface="Open Sans"/>
                <a:sym typeface="Open Sans"/>
              </a:rPr>
              <a:t>Docker</a:t>
            </a:r>
            <a:r>
              <a:rPr lang="en-GB" sz="2400" dirty="0">
                <a:latin typeface="Open Sans"/>
                <a:ea typeface="Open Sans"/>
                <a:cs typeface="Open Sans"/>
                <a:sym typeface="Open Sans"/>
              </a:rPr>
              <a:t> Trusted Registry</a:t>
            </a:r>
          </a:p>
        </p:txBody>
      </p:sp>
      <p:pic>
        <p:nvPicPr>
          <p:cNvPr id="340" name="Shape 340"/>
          <p:cNvPicPr preferRelativeResize="0"/>
          <p:nvPr/>
        </p:nvPicPr>
        <p:blipFill>
          <a:blip r:embed="rId3">
            <a:alphaModFix/>
          </a:blip>
          <a:stretch>
            <a:fillRect/>
          </a:stretch>
        </p:blipFill>
        <p:spPr>
          <a:xfrm>
            <a:off x="8239500" y="0"/>
            <a:ext cx="904499" cy="904499"/>
          </a:xfrm>
          <a:prstGeom prst="rect">
            <a:avLst/>
          </a:prstGeom>
          <a:noFill/>
          <a:ln>
            <a:noFill/>
          </a:ln>
        </p:spPr>
      </p:pic>
      <p:pic>
        <p:nvPicPr>
          <p:cNvPr id="341" name="Shape 341"/>
          <p:cNvPicPr preferRelativeResize="0"/>
          <p:nvPr/>
        </p:nvPicPr>
        <p:blipFill>
          <a:blip r:embed="rId4">
            <a:alphaModFix/>
          </a:blip>
          <a:stretch>
            <a:fillRect/>
          </a:stretch>
        </p:blipFill>
        <p:spPr>
          <a:xfrm>
            <a:off x="6839503" y="2580556"/>
            <a:ext cx="1098181" cy="372194"/>
          </a:xfrm>
          <a:prstGeom prst="rect">
            <a:avLst/>
          </a:prstGeom>
          <a:noFill/>
          <a:ln>
            <a:noFill/>
          </a:ln>
        </p:spPr>
      </p:pic>
      <p:pic>
        <p:nvPicPr>
          <p:cNvPr id="342" name="Shape 342"/>
          <p:cNvPicPr preferRelativeResize="0"/>
          <p:nvPr/>
        </p:nvPicPr>
        <p:blipFill>
          <a:blip r:embed="rId5">
            <a:alphaModFix/>
          </a:blip>
          <a:stretch>
            <a:fillRect/>
          </a:stretch>
        </p:blipFill>
        <p:spPr>
          <a:xfrm>
            <a:off x="6858028" y="3606157"/>
            <a:ext cx="1061163" cy="421820"/>
          </a:xfrm>
          <a:prstGeom prst="rect">
            <a:avLst/>
          </a:prstGeom>
          <a:noFill/>
          <a:ln>
            <a:noFill/>
          </a:ln>
        </p:spPr>
      </p:pic>
      <p:pic>
        <p:nvPicPr>
          <p:cNvPr id="343" name="Shape 343"/>
          <p:cNvPicPr preferRelativeResize="0"/>
          <p:nvPr/>
        </p:nvPicPr>
        <p:blipFill>
          <a:blip r:embed="rId6">
            <a:alphaModFix/>
          </a:blip>
          <a:stretch>
            <a:fillRect/>
          </a:stretch>
        </p:blipFill>
        <p:spPr>
          <a:xfrm>
            <a:off x="6310103" y="2973051"/>
            <a:ext cx="2578875" cy="508666"/>
          </a:xfrm>
          <a:prstGeom prst="rect">
            <a:avLst/>
          </a:prstGeom>
          <a:noFill/>
          <a:ln>
            <a:noFill/>
          </a:ln>
        </p:spPr>
      </p:pic>
      <p:pic>
        <p:nvPicPr>
          <p:cNvPr id="344" name="Shape 344"/>
          <p:cNvPicPr preferRelativeResize="0"/>
          <p:nvPr/>
        </p:nvPicPr>
        <p:blipFill>
          <a:blip r:embed="rId7">
            <a:alphaModFix/>
          </a:blip>
          <a:stretch>
            <a:fillRect/>
          </a:stretch>
        </p:blipFill>
        <p:spPr>
          <a:xfrm>
            <a:off x="7654241" y="4152384"/>
            <a:ext cx="1085842" cy="459040"/>
          </a:xfrm>
          <a:prstGeom prst="rect">
            <a:avLst/>
          </a:prstGeom>
          <a:noFill/>
          <a:ln>
            <a:noFill/>
          </a:ln>
        </p:spPr>
      </p:pic>
    </p:spTree>
    <p:extLst>
      <p:ext uri="{BB962C8B-B14F-4D97-AF65-F5344CB8AC3E}">
        <p14:creationId xmlns:p14="http://schemas.microsoft.com/office/powerpoint/2010/main" val="733199087"/>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457200" y="434578"/>
            <a:ext cx="8229600" cy="857400"/>
          </a:xfrm>
          <a:prstGeom prst="rect">
            <a:avLst/>
          </a:prstGeom>
        </p:spPr>
        <p:txBody>
          <a:bodyPr lIns="91425" tIns="91425" rIns="91425" bIns="91425" anchor="b" anchorCtr="0">
            <a:noAutofit/>
          </a:bodyPr>
          <a:lstStyle/>
          <a:p>
            <a:pPr lvl="0" rtl="0">
              <a:spcBef>
                <a:spcPts val="0"/>
              </a:spcBef>
              <a:buNone/>
            </a:pPr>
            <a:r>
              <a:rPr lang="en-GB" sz="3000"/>
              <a:t>Session 3 : Docker Hub</a:t>
            </a:r>
          </a:p>
        </p:txBody>
      </p:sp>
      <p:sp>
        <p:nvSpPr>
          <p:cNvPr id="316" name="Shape 316"/>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685800" marR="0" lvl="0" indent="-457200" algn="l" rtl="0">
              <a:lnSpc>
                <a:spcPct val="100000"/>
              </a:lnSpc>
              <a:spcBef>
                <a:spcPts val="600"/>
              </a:spcBef>
              <a:spcAft>
                <a:spcPts val="0"/>
              </a:spcAft>
              <a:buClr>
                <a:schemeClr val="dk1"/>
              </a:buClr>
              <a:buSzPct val="100000"/>
              <a:buFont typeface="Arial" pitchFamily="34" charset="0"/>
              <a:buChar char="•"/>
            </a:pPr>
            <a:r>
              <a:rPr lang="en-GB" sz="2400" dirty="0"/>
              <a:t>Public Repository of Images (Web)</a:t>
            </a:r>
          </a:p>
          <a:p>
            <a:pPr marL="685800" marR="0" lvl="0" indent="-457200" algn="l" rtl="0">
              <a:lnSpc>
                <a:spcPct val="100000"/>
              </a:lnSpc>
              <a:spcBef>
                <a:spcPts val="600"/>
              </a:spcBef>
              <a:spcAft>
                <a:spcPts val="0"/>
              </a:spcAft>
              <a:buFont typeface="Arial" pitchFamily="34" charset="0"/>
              <a:buChar char="•"/>
            </a:pPr>
            <a:r>
              <a:rPr lang="en-GB" sz="2400" dirty="0"/>
              <a:t>You can get an account too ! </a:t>
            </a:r>
          </a:p>
          <a:p>
            <a:pPr marL="685800" marR="0" lvl="0" indent="-457200" algn="l" rtl="0">
              <a:lnSpc>
                <a:spcPct val="100000"/>
              </a:lnSpc>
              <a:spcBef>
                <a:spcPts val="600"/>
              </a:spcBef>
              <a:spcAft>
                <a:spcPts val="0"/>
              </a:spcAft>
              <a:buFont typeface="Arial" pitchFamily="34" charset="0"/>
              <a:buChar char="•"/>
            </a:pPr>
            <a:r>
              <a:rPr lang="en-GB" sz="2400" dirty="0"/>
              <a:t>Pull any repository</a:t>
            </a:r>
          </a:p>
          <a:p>
            <a:pPr marL="685800" marR="0" lvl="0" indent="-457200" algn="l" rtl="0">
              <a:lnSpc>
                <a:spcPct val="100000"/>
              </a:lnSpc>
              <a:spcBef>
                <a:spcPts val="600"/>
              </a:spcBef>
              <a:spcAft>
                <a:spcPts val="0"/>
              </a:spcAft>
              <a:buFont typeface="Arial" pitchFamily="34" charset="0"/>
              <a:buChar char="•"/>
            </a:pPr>
            <a:r>
              <a:rPr lang="en-GB" sz="2400" dirty="0"/>
              <a:t>Push your own repositories</a:t>
            </a:r>
          </a:p>
          <a:p>
            <a:pPr marL="685800" marR="0" lvl="0" indent="-457200" algn="l" rtl="0">
              <a:lnSpc>
                <a:spcPct val="100000"/>
              </a:lnSpc>
              <a:spcBef>
                <a:spcPts val="600"/>
              </a:spcBef>
              <a:spcAft>
                <a:spcPts val="0"/>
              </a:spcAft>
              <a:buFont typeface="Arial" pitchFamily="34" charset="0"/>
              <a:buChar char="•"/>
            </a:pPr>
            <a:r>
              <a:rPr lang="en-GB" sz="2400" dirty="0"/>
              <a:t>Option : Private Registry</a:t>
            </a:r>
          </a:p>
          <a:p>
            <a:pPr marL="685800" marR="0" lvl="0" indent="-457200" algn="l" rtl="0">
              <a:lnSpc>
                <a:spcPct val="100000"/>
              </a:lnSpc>
              <a:spcBef>
                <a:spcPts val="600"/>
              </a:spcBef>
              <a:spcAft>
                <a:spcPts val="0"/>
              </a:spcAft>
              <a:buFont typeface="Arial" pitchFamily="34" charset="0"/>
              <a:buChar char="•"/>
            </a:pPr>
            <a:r>
              <a:rPr lang="en-GB" sz="2400" dirty="0" err="1"/>
              <a:t>docker</a:t>
            </a:r>
            <a:r>
              <a:rPr lang="en-GB" sz="2400" dirty="0"/>
              <a:t> push/pull commands by default work against the public registry.</a:t>
            </a:r>
          </a:p>
          <a:p>
            <a:pPr marL="685800" marR="0" lvl="0" indent="-457200" algn="l" rtl="0">
              <a:lnSpc>
                <a:spcPct val="100000"/>
              </a:lnSpc>
              <a:spcBef>
                <a:spcPts val="600"/>
              </a:spcBef>
              <a:spcAft>
                <a:spcPts val="0"/>
              </a:spcAft>
              <a:buFont typeface="Arial" pitchFamily="34" charset="0"/>
              <a:buChar char="•"/>
            </a:pPr>
            <a:r>
              <a:rPr lang="en-GB" sz="2400" b="1" u="sng" dirty="0"/>
              <a:t>Hands-on</a:t>
            </a:r>
            <a:r>
              <a:rPr lang="en-GB" sz="2400" dirty="0"/>
              <a:t>: Try out the </a:t>
            </a:r>
            <a:r>
              <a:rPr lang="en-GB" sz="2400" dirty="0" err="1"/>
              <a:t>Docker</a:t>
            </a:r>
            <a:r>
              <a:rPr lang="en-GB" sz="2400" dirty="0"/>
              <a:t> Hub</a:t>
            </a:r>
          </a:p>
        </p:txBody>
      </p:sp>
      <p:pic>
        <p:nvPicPr>
          <p:cNvPr id="317" name="Shape 317"/>
          <p:cNvPicPr preferRelativeResize="0"/>
          <p:nvPr/>
        </p:nvPicPr>
        <p:blipFill>
          <a:blip r:embed="rId3">
            <a:alphaModFix/>
          </a:blip>
          <a:stretch>
            <a:fillRect/>
          </a:stretch>
        </p:blipFill>
        <p:spPr>
          <a:xfrm>
            <a:off x="8239500" y="0"/>
            <a:ext cx="904499" cy="904499"/>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457200" y="434578"/>
            <a:ext cx="8229600" cy="857400"/>
          </a:xfrm>
          <a:prstGeom prst="rect">
            <a:avLst/>
          </a:prstGeom>
        </p:spPr>
        <p:txBody>
          <a:bodyPr lIns="91425" tIns="91425" rIns="91425" bIns="91425" anchor="b" anchorCtr="0">
            <a:noAutofit/>
          </a:bodyPr>
          <a:lstStyle/>
          <a:p>
            <a:pPr lvl="0" rtl="0">
              <a:spcBef>
                <a:spcPts val="0"/>
              </a:spcBef>
              <a:buNone/>
            </a:pPr>
            <a:r>
              <a:rPr lang="en-GB" sz="3000"/>
              <a:t>Session 4 : Building our own Images</a:t>
            </a:r>
          </a:p>
        </p:txBody>
      </p:sp>
      <p:sp>
        <p:nvSpPr>
          <p:cNvPr id="323" name="Shape 323"/>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685800" marR="0" lvl="0" indent="-457200" algn="l" rtl="0">
              <a:lnSpc>
                <a:spcPct val="100000"/>
              </a:lnSpc>
              <a:spcBef>
                <a:spcPts val="600"/>
              </a:spcBef>
              <a:spcAft>
                <a:spcPts val="0"/>
              </a:spcAft>
              <a:buFont typeface="Arial" pitchFamily="34" charset="0"/>
              <a:buChar char="•"/>
            </a:pPr>
            <a:r>
              <a:rPr lang="en-GB" dirty="0"/>
              <a:t>We need to distribute our own Image</a:t>
            </a:r>
          </a:p>
          <a:p>
            <a:pPr marL="685800" marR="0" lvl="0" indent="-457200" algn="l" rtl="0">
              <a:lnSpc>
                <a:spcPct val="100000"/>
              </a:lnSpc>
              <a:spcBef>
                <a:spcPts val="600"/>
              </a:spcBef>
              <a:spcAft>
                <a:spcPts val="0"/>
              </a:spcAft>
              <a:buFont typeface="Arial" pitchFamily="34" charset="0"/>
              <a:buChar char="•"/>
            </a:pPr>
            <a:r>
              <a:rPr lang="en-GB" dirty="0"/>
              <a:t>Image would contain</a:t>
            </a:r>
          </a:p>
          <a:p>
            <a:pPr marL="1028700" marR="0" lvl="1" indent="-342900" algn="l" rtl="0">
              <a:lnSpc>
                <a:spcPct val="100000"/>
              </a:lnSpc>
              <a:spcBef>
                <a:spcPts val="600"/>
              </a:spcBef>
              <a:spcAft>
                <a:spcPts val="0"/>
              </a:spcAft>
              <a:buFont typeface="Arial" pitchFamily="34" charset="0"/>
              <a:buChar char="•"/>
            </a:pPr>
            <a:r>
              <a:rPr lang="en-GB" dirty="0"/>
              <a:t>Specific OS version</a:t>
            </a:r>
          </a:p>
          <a:p>
            <a:pPr marL="1028700" marR="0" lvl="1" indent="-342900" algn="l" rtl="0">
              <a:lnSpc>
                <a:spcPct val="100000"/>
              </a:lnSpc>
              <a:spcBef>
                <a:spcPts val="600"/>
              </a:spcBef>
              <a:spcAft>
                <a:spcPts val="0"/>
              </a:spcAft>
              <a:buFont typeface="Arial" pitchFamily="34" charset="0"/>
              <a:buChar char="•"/>
            </a:pPr>
            <a:r>
              <a:rPr lang="en-GB" dirty="0"/>
              <a:t>Any app software installed</a:t>
            </a:r>
          </a:p>
          <a:p>
            <a:pPr marL="1028700" marR="0" lvl="1" indent="-342900" algn="l" rtl="0">
              <a:lnSpc>
                <a:spcPct val="100000"/>
              </a:lnSpc>
              <a:spcBef>
                <a:spcPts val="600"/>
              </a:spcBef>
              <a:spcAft>
                <a:spcPts val="0"/>
              </a:spcAft>
              <a:buFont typeface="Arial" pitchFamily="34" charset="0"/>
              <a:buChar char="•"/>
            </a:pPr>
            <a:r>
              <a:rPr lang="en-GB" dirty="0"/>
              <a:t>Any other files/configuration, etc.</a:t>
            </a:r>
          </a:p>
          <a:p>
            <a:pPr marL="685800" marR="0" lvl="0" indent="-457200" algn="l" rtl="0">
              <a:lnSpc>
                <a:spcPct val="100000"/>
              </a:lnSpc>
              <a:spcBef>
                <a:spcPts val="600"/>
              </a:spcBef>
              <a:spcAft>
                <a:spcPts val="0"/>
              </a:spcAft>
              <a:buFont typeface="Arial" pitchFamily="34" charset="0"/>
              <a:buChar char="•"/>
            </a:pPr>
            <a:r>
              <a:rPr lang="en-GB" b="1" u="sng" dirty="0"/>
              <a:t>Hands-on</a:t>
            </a:r>
            <a:r>
              <a:rPr lang="en-GB" dirty="0"/>
              <a:t>: Build your first image</a:t>
            </a:r>
          </a:p>
        </p:txBody>
      </p:sp>
      <p:pic>
        <p:nvPicPr>
          <p:cNvPr id="324" name="Shape 324"/>
          <p:cNvPicPr preferRelativeResize="0"/>
          <p:nvPr/>
        </p:nvPicPr>
        <p:blipFill>
          <a:blip r:embed="rId3">
            <a:alphaModFix/>
          </a:blip>
          <a:stretch>
            <a:fillRect/>
          </a:stretch>
        </p:blipFill>
        <p:spPr>
          <a:xfrm>
            <a:off x="8239500" y="0"/>
            <a:ext cx="904499" cy="904499"/>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xfrm>
            <a:off x="457200" y="434578"/>
            <a:ext cx="8229600" cy="857400"/>
          </a:xfrm>
          <a:prstGeom prst="rect">
            <a:avLst/>
          </a:prstGeom>
        </p:spPr>
        <p:txBody>
          <a:bodyPr lIns="91425" tIns="91425" rIns="91425" bIns="91425" anchor="b" anchorCtr="0">
            <a:noAutofit/>
          </a:bodyPr>
          <a:lstStyle/>
          <a:p>
            <a:pPr lvl="0" rtl="0">
              <a:spcBef>
                <a:spcPts val="0"/>
              </a:spcBef>
              <a:buNone/>
            </a:pPr>
            <a:r>
              <a:rPr lang="en-GB" sz="3000" dirty="0"/>
              <a:t>Session 5 : Writing your own </a:t>
            </a:r>
            <a:r>
              <a:rPr lang="en-GB" sz="3000" dirty="0" err="1"/>
              <a:t>Dockerfile</a:t>
            </a:r>
            <a:endParaRPr lang="en-GB" sz="3000" dirty="0"/>
          </a:p>
        </p:txBody>
      </p:sp>
      <p:sp>
        <p:nvSpPr>
          <p:cNvPr id="337" name="Shape 337"/>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571500" marR="0" lvl="0" indent="-342900" algn="l" rtl="0">
              <a:lnSpc>
                <a:spcPct val="100000"/>
              </a:lnSpc>
              <a:spcBef>
                <a:spcPts val="600"/>
              </a:spcBef>
              <a:spcAft>
                <a:spcPts val="0"/>
              </a:spcAft>
              <a:buClr>
                <a:schemeClr val="dk1"/>
              </a:buClr>
              <a:buSzPct val="100000"/>
              <a:buFont typeface="Arial" pitchFamily="34" charset="0"/>
              <a:buChar char="•"/>
            </a:pPr>
            <a:r>
              <a:rPr lang="en-GB" sz="2400" dirty="0"/>
              <a:t>Script your own </a:t>
            </a:r>
            <a:r>
              <a:rPr lang="en-GB" sz="2400" dirty="0" err="1"/>
              <a:t>Dockerfile</a:t>
            </a:r>
            <a:endParaRPr lang="en-GB" sz="2400" dirty="0"/>
          </a:p>
          <a:p>
            <a:pPr marL="571500" marR="0" lvl="0" indent="-342900" algn="l" rtl="0">
              <a:lnSpc>
                <a:spcPct val="100000"/>
              </a:lnSpc>
              <a:spcBef>
                <a:spcPts val="600"/>
              </a:spcBef>
              <a:spcAft>
                <a:spcPts val="0"/>
              </a:spcAft>
              <a:buFont typeface="Arial" pitchFamily="34" charset="0"/>
              <a:buChar char="•"/>
            </a:pPr>
            <a:r>
              <a:rPr lang="en-GB" sz="2400" dirty="0"/>
              <a:t>Set of instructions</a:t>
            </a:r>
          </a:p>
          <a:p>
            <a:pPr marL="971550" marR="0" lvl="1" indent="-285750" algn="l" rtl="0">
              <a:lnSpc>
                <a:spcPct val="100000"/>
              </a:lnSpc>
              <a:spcBef>
                <a:spcPts val="600"/>
              </a:spcBef>
              <a:spcAft>
                <a:spcPts val="0"/>
              </a:spcAft>
              <a:buFont typeface="Arial" pitchFamily="34" charset="0"/>
              <a:buChar char="•"/>
            </a:pPr>
            <a:r>
              <a:rPr lang="en-GB" sz="1800" dirty="0"/>
              <a:t>OS</a:t>
            </a:r>
          </a:p>
          <a:p>
            <a:pPr marL="971550" marR="0" lvl="1" indent="-285750" algn="l" rtl="0">
              <a:lnSpc>
                <a:spcPct val="100000"/>
              </a:lnSpc>
              <a:spcBef>
                <a:spcPts val="600"/>
              </a:spcBef>
              <a:spcAft>
                <a:spcPts val="0"/>
              </a:spcAft>
              <a:buFont typeface="Arial" pitchFamily="34" charset="0"/>
              <a:buChar char="•"/>
            </a:pPr>
            <a:r>
              <a:rPr lang="en-GB" sz="1800" dirty="0"/>
              <a:t>System Software</a:t>
            </a:r>
          </a:p>
          <a:p>
            <a:pPr marL="971550" marR="0" lvl="1" indent="-285750" algn="l" rtl="0">
              <a:lnSpc>
                <a:spcPct val="100000"/>
              </a:lnSpc>
              <a:spcBef>
                <a:spcPts val="600"/>
              </a:spcBef>
              <a:spcAft>
                <a:spcPts val="0"/>
              </a:spcAft>
              <a:buFont typeface="Arial" pitchFamily="34" charset="0"/>
              <a:buChar char="•"/>
            </a:pPr>
            <a:r>
              <a:rPr lang="en-GB" sz="1800" dirty="0"/>
              <a:t>Application Software</a:t>
            </a:r>
          </a:p>
          <a:p>
            <a:pPr marL="971550" marR="0" lvl="1" indent="-285750" algn="l" rtl="0">
              <a:lnSpc>
                <a:spcPct val="100000"/>
              </a:lnSpc>
              <a:spcBef>
                <a:spcPts val="600"/>
              </a:spcBef>
              <a:spcAft>
                <a:spcPts val="0"/>
              </a:spcAft>
              <a:buFont typeface="Arial" pitchFamily="34" charset="0"/>
              <a:buChar char="•"/>
            </a:pPr>
            <a:r>
              <a:rPr lang="en-GB" sz="1800" dirty="0"/>
              <a:t>Setup Script</a:t>
            </a:r>
          </a:p>
          <a:p>
            <a:pPr marL="971550" marR="0" lvl="1" indent="-285750" algn="l" rtl="0">
              <a:lnSpc>
                <a:spcPct val="100000"/>
              </a:lnSpc>
              <a:spcBef>
                <a:spcPts val="600"/>
              </a:spcBef>
              <a:spcAft>
                <a:spcPts val="0"/>
              </a:spcAft>
              <a:buFont typeface="Arial" pitchFamily="34" charset="0"/>
              <a:buChar char="•"/>
            </a:pPr>
            <a:r>
              <a:rPr lang="en-GB" sz="1800" dirty="0"/>
              <a:t>Ports / Volumes</a:t>
            </a:r>
          </a:p>
          <a:p>
            <a:pPr marL="971550" marR="0" lvl="1" indent="-285750" algn="l" rtl="0">
              <a:lnSpc>
                <a:spcPct val="100000"/>
              </a:lnSpc>
              <a:spcBef>
                <a:spcPts val="600"/>
              </a:spcBef>
              <a:spcAft>
                <a:spcPts val="0"/>
              </a:spcAft>
              <a:buFont typeface="Arial" pitchFamily="34" charset="0"/>
              <a:buChar char="•"/>
            </a:pPr>
            <a:r>
              <a:rPr lang="en-GB" sz="1800" dirty="0"/>
              <a:t>Default Commands to run when Container starts</a:t>
            </a:r>
          </a:p>
          <a:p>
            <a:pPr marL="571500" marR="0" lvl="0" indent="-342900" algn="l" rtl="0">
              <a:lnSpc>
                <a:spcPct val="100000"/>
              </a:lnSpc>
              <a:spcBef>
                <a:spcPts val="600"/>
              </a:spcBef>
              <a:spcAft>
                <a:spcPts val="0"/>
              </a:spcAft>
              <a:buFont typeface="Arial" pitchFamily="34" charset="0"/>
              <a:buChar char="•"/>
            </a:pPr>
            <a:r>
              <a:rPr lang="en-GB" sz="2400" b="1" u="sng" dirty="0"/>
              <a:t>Hands-on</a:t>
            </a:r>
            <a:r>
              <a:rPr lang="en-GB" sz="2400" dirty="0"/>
              <a:t>: Write a </a:t>
            </a:r>
            <a:r>
              <a:rPr lang="en-GB" sz="2400" dirty="0" err="1"/>
              <a:t>Dockerfile</a:t>
            </a:r>
            <a:endParaRPr lang="en-GB" sz="2400" dirty="0"/>
          </a:p>
        </p:txBody>
      </p:sp>
      <p:pic>
        <p:nvPicPr>
          <p:cNvPr id="338" name="Shape 338"/>
          <p:cNvPicPr preferRelativeResize="0"/>
          <p:nvPr/>
        </p:nvPicPr>
        <p:blipFill>
          <a:blip r:embed="rId3">
            <a:alphaModFix/>
          </a:blip>
          <a:stretch>
            <a:fillRect/>
          </a:stretch>
        </p:blipFill>
        <p:spPr>
          <a:xfrm>
            <a:off x="8239500" y="0"/>
            <a:ext cx="904499" cy="904499"/>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457200" y="434578"/>
            <a:ext cx="8229600" cy="857400"/>
          </a:xfrm>
          <a:prstGeom prst="rect">
            <a:avLst/>
          </a:prstGeom>
        </p:spPr>
        <p:txBody>
          <a:bodyPr lIns="91425" tIns="91425" rIns="91425" bIns="91425" anchor="b" anchorCtr="0">
            <a:noAutofit/>
          </a:bodyPr>
          <a:lstStyle/>
          <a:p>
            <a:pPr lvl="0" rtl="0">
              <a:spcBef>
                <a:spcPts val="0"/>
              </a:spcBef>
              <a:buNone/>
            </a:pPr>
            <a:r>
              <a:rPr lang="en-GB" dirty="0">
                <a:latin typeface="Open Sans"/>
                <a:ea typeface="Open Sans"/>
                <a:cs typeface="Open Sans"/>
                <a:sym typeface="Open Sans"/>
              </a:rPr>
              <a:t>What can you do with </a:t>
            </a:r>
            <a:r>
              <a:rPr lang="en-GB" dirty="0" err="1">
                <a:latin typeface="Open Sans"/>
                <a:ea typeface="Open Sans"/>
                <a:cs typeface="Open Sans"/>
                <a:sym typeface="Open Sans"/>
              </a:rPr>
              <a:t>Docker</a:t>
            </a:r>
            <a:r>
              <a:rPr lang="en-GB" dirty="0">
                <a:latin typeface="Open Sans"/>
                <a:ea typeface="Open Sans"/>
                <a:cs typeface="Open Sans"/>
                <a:sym typeface="Open Sans"/>
              </a:rPr>
              <a:t>?</a:t>
            </a:r>
          </a:p>
        </p:txBody>
      </p:sp>
      <p:pic>
        <p:nvPicPr>
          <p:cNvPr id="410" name="Shape 410"/>
          <p:cNvPicPr preferRelativeResize="0"/>
          <p:nvPr/>
        </p:nvPicPr>
        <p:blipFill>
          <a:blip r:embed="rId3">
            <a:alphaModFix/>
          </a:blip>
          <a:stretch>
            <a:fillRect/>
          </a:stretch>
        </p:blipFill>
        <p:spPr>
          <a:xfrm>
            <a:off x="8239500" y="0"/>
            <a:ext cx="904499" cy="904499"/>
          </a:xfrm>
          <a:prstGeom prst="rect">
            <a:avLst/>
          </a:prstGeom>
          <a:noFill/>
          <a:ln>
            <a:noFill/>
          </a:ln>
        </p:spPr>
      </p:pic>
      <p:graphicFrame>
        <p:nvGraphicFramePr>
          <p:cNvPr id="3" name="Diagram 2"/>
          <p:cNvGraphicFramePr/>
          <p:nvPr>
            <p:extLst>
              <p:ext uri="{D42A27DB-BD31-4B8C-83A1-F6EECF244321}">
                <p14:modId xmlns:p14="http://schemas.microsoft.com/office/powerpoint/2010/main" val="2242954142"/>
              </p:ext>
            </p:extLst>
          </p:nvPr>
        </p:nvGraphicFramePr>
        <p:xfrm>
          <a:off x="990600" y="1606550"/>
          <a:ext cx="6248400" cy="279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38323198"/>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pic>
        <p:nvPicPr>
          <p:cNvPr id="45" name="Shape 45"/>
          <p:cNvPicPr preferRelativeResize="0"/>
          <p:nvPr/>
        </p:nvPicPr>
        <p:blipFill>
          <a:blip r:embed="rId3">
            <a:alphaModFix/>
          </a:blip>
          <a:stretch>
            <a:fillRect/>
          </a:stretch>
        </p:blipFill>
        <p:spPr>
          <a:xfrm>
            <a:off x="0" y="-11425"/>
            <a:ext cx="9144000" cy="5154925"/>
          </a:xfrm>
          <a:prstGeom prst="rect">
            <a:avLst/>
          </a:prstGeom>
          <a:noFill/>
          <a:ln>
            <a:noFill/>
          </a:ln>
        </p:spPr>
      </p:pic>
      <p:sp>
        <p:nvSpPr>
          <p:cNvPr id="46" name="Shape 46"/>
          <p:cNvSpPr txBox="1"/>
          <p:nvPr/>
        </p:nvSpPr>
        <p:spPr>
          <a:xfrm>
            <a:off x="1274850" y="743050"/>
            <a:ext cx="6594300" cy="902100"/>
          </a:xfrm>
          <a:prstGeom prst="rect">
            <a:avLst/>
          </a:prstGeom>
          <a:noFill/>
          <a:ln>
            <a:noFill/>
          </a:ln>
        </p:spPr>
        <p:txBody>
          <a:bodyPr lIns="91425" tIns="91425" rIns="91425" bIns="91425" anchor="t" anchorCtr="0">
            <a:noAutofit/>
          </a:bodyPr>
          <a:lstStyle/>
          <a:p>
            <a:pPr lvl="0" algn="ctr" rtl="0">
              <a:spcBef>
                <a:spcPts val="0"/>
              </a:spcBef>
              <a:buNone/>
            </a:pPr>
            <a:r>
              <a:rPr lang="en-GB" sz="3600">
                <a:solidFill>
                  <a:srgbClr val="FFFFFF"/>
                </a:solidFill>
                <a:latin typeface="Open Sans"/>
                <a:ea typeface="Open Sans"/>
                <a:cs typeface="Open Sans"/>
                <a:sym typeface="Open Sans"/>
              </a:rPr>
              <a:t>Linux Application Containers are changing the way people develop, deploy and run applications</a:t>
            </a:r>
          </a:p>
        </p:txBody>
      </p:sp>
      <p:pic>
        <p:nvPicPr>
          <p:cNvPr id="47" name="Shape 47"/>
          <p:cNvPicPr preferRelativeResize="0"/>
          <p:nvPr/>
        </p:nvPicPr>
        <p:blipFill>
          <a:blip r:embed="rId4">
            <a:alphaModFix/>
          </a:blip>
          <a:stretch>
            <a:fillRect/>
          </a:stretch>
        </p:blipFill>
        <p:spPr>
          <a:xfrm>
            <a:off x="8239500" y="0"/>
            <a:ext cx="904499" cy="904499"/>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GB" dirty="0">
                <a:latin typeface="Open Sans"/>
                <a:ea typeface="Open Sans"/>
                <a:cs typeface="Open Sans"/>
                <a:sym typeface="Open Sans"/>
              </a:rPr>
              <a:t>Start Thinking !!!</a:t>
            </a:r>
          </a:p>
        </p:txBody>
      </p:sp>
      <p:sp>
        <p:nvSpPr>
          <p:cNvPr id="423" name="Shape 423"/>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685800" lvl="0" indent="-457200" rtl="0">
              <a:spcBef>
                <a:spcPts val="0"/>
              </a:spcBef>
              <a:buFont typeface="Arial" pitchFamily="34" charset="0"/>
              <a:buChar char="•"/>
            </a:pPr>
            <a:r>
              <a:rPr lang="en-GB" dirty="0">
                <a:latin typeface="Open Sans"/>
                <a:ea typeface="Open Sans"/>
                <a:cs typeface="Open Sans"/>
                <a:sym typeface="Open Sans"/>
              </a:rPr>
              <a:t>Imagine if you had to </a:t>
            </a:r>
            <a:r>
              <a:rPr lang="en-GB" b="1" dirty="0">
                <a:latin typeface="Open Sans"/>
                <a:ea typeface="Open Sans"/>
                <a:cs typeface="Open Sans"/>
                <a:sym typeface="Open Sans"/>
              </a:rPr>
              <a:t>test</a:t>
            </a:r>
            <a:r>
              <a:rPr lang="en-GB" dirty="0">
                <a:latin typeface="Open Sans"/>
                <a:ea typeface="Open Sans"/>
                <a:cs typeface="Open Sans"/>
                <a:sym typeface="Open Sans"/>
              </a:rPr>
              <a:t> some software</a:t>
            </a:r>
          </a:p>
          <a:p>
            <a:pPr marL="685800" lvl="0" indent="-457200" rtl="0">
              <a:spcBef>
                <a:spcPts val="0"/>
              </a:spcBef>
              <a:buFont typeface="Arial" pitchFamily="34" charset="0"/>
              <a:buChar char="•"/>
            </a:pPr>
            <a:r>
              <a:rPr lang="en-GB" dirty="0">
                <a:latin typeface="Open Sans"/>
                <a:ea typeface="Open Sans"/>
                <a:cs typeface="Open Sans"/>
                <a:sym typeface="Open Sans"/>
              </a:rPr>
              <a:t>Imagine if you had to </a:t>
            </a:r>
            <a:r>
              <a:rPr lang="en-GB" b="1" dirty="0">
                <a:latin typeface="Open Sans"/>
                <a:ea typeface="Open Sans"/>
                <a:cs typeface="Open Sans"/>
                <a:sym typeface="Open Sans"/>
              </a:rPr>
              <a:t>evaluate</a:t>
            </a:r>
            <a:r>
              <a:rPr lang="en-GB" dirty="0">
                <a:latin typeface="Open Sans"/>
                <a:ea typeface="Open Sans"/>
                <a:cs typeface="Open Sans"/>
                <a:sym typeface="Open Sans"/>
              </a:rPr>
              <a:t> an OS</a:t>
            </a:r>
          </a:p>
          <a:p>
            <a:pPr marL="685800" lvl="0" indent="-457200" rtl="0">
              <a:spcBef>
                <a:spcPts val="0"/>
              </a:spcBef>
              <a:buFont typeface="Arial" pitchFamily="34" charset="0"/>
              <a:buChar char="•"/>
            </a:pPr>
            <a:r>
              <a:rPr lang="en-GB" dirty="0">
                <a:latin typeface="Open Sans"/>
                <a:ea typeface="Open Sans"/>
                <a:cs typeface="Open Sans"/>
                <a:sym typeface="Open Sans"/>
              </a:rPr>
              <a:t>Imagine if you had to run </a:t>
            </a:r>
            <a:r>
              <a:rPr lang="en-GB" dirty="0" err="1">
                <a:latin typeface="Open Sans"/>
                <a:ea typeface="Open Sans"/>
                <a:cs typeface="Open Sans"/>
                <a:sym typeface="Open Sans"/>
              </a:rPr>
              <a:t>ubuntu</a:t>
            </a:r>
            <a:r>
              <a:rPr lang="en-GB" dirty="0">
                <a:latin typeface="Open Sans"/>
                <a:ea typeface="Open Sans"/>
                <a:cs typeface="Open Sans"/>
                <a:sym typeface="Open Sans"/>
              </a:rPr>
              <a:t>, </a:t>
            </a:r>
            <a:r>
              <a:rPr lang="en-GB" dirty="0" err="1">
                <a:latin typeface="Open Sans"/>
                <a:ea typeface="Open Sans"/>
                <a:cs typeface="Open Sans"/>
                <a:sym typeface="Open Sans"/>
              </a:rPr>
              <a:t>debian</a:t>
            </a:r>
            <a:r>
              <a:rPr lang="en-GB" dirty="0">
                <a:latin typeface="Open Sans"/>
                <a:ea typeface="Open Sans"/>
                <a:cs typeface="Open Sans"/>
                <a:sym typeface="Open Sans"/>
              </a:rPr>
              <a:t> and more on your Windows box</a:t>
            </a:r>
          </a:p>
          <a:p>
            <a:pPr marL="685800" lvl="0" indent="-457200" rtl="0">
              <a:spcBef>
                <a:spcPts val="0"/>
              </a:spcBef>
              <a:buFont typeface="Arial" pitchFamily="34" charset="0"/>
              <a:buChar char="•"/>
            </a:pPr>
            <a:r>
              <a:rPr lang="en-GB" dirty="0">
                <a:latin typeface="Open Sans"/>
                <a:ea typeface="Open Sans"/>
                <a:cs typeface="Open Sans"/>
                <a:sym typeface="Open Sans"/>
              </a:rPr>
              <a:t>Imagine if you want to be sure that if it </a:t>
            </a:r>
            <a:r>
              <a:rPr lang="en-GB" b="1" dirty="0">
                <a:latin typeface="Open Sans"/>
                <a:ea typeface="Open Sans"/>
                <a:cs typeface="Open Sans"/>
                <a:sym typeface="Open Sans"/>
              </a:rPr>
              <a:t>runs</a:t>
            </a:r>
            <a:r>
              <a:rPr lang="en-GB" dirty="0">
                <a:latin typeface="Open Sans"/>
                <a:ea typeface="Open Sans"/>
                <a:cs typeface="Open Sans"/>
                <a:sym typeface="Open Sans"/>
              </a:rPr>
              <a:t> in </a:t>
            </a:r>
            <a:r>
              <a:rPr lang="en-GB" b="1" dirty="0" err="1">
                <a:latin typeface="Open Sans"/>
                <a:ea typeface="Open Sans"/>
                <a:cs typeface="Open Sans"/>
                <a:sym typeface="Open Sans"/>
              </a:rPr>
              <a:t>dev</a:t>
            </a:r>
            <a:r>
              <a:rPr lang="en-GB" dirty="0">
                <a:latin typeface="Open Sans"/>
                <a:ea typeface="Open Sans"/>
                <a:cs typeface="Open Sans"/>
                <a:sym typeface="Open Sans"/>
              </a:rPr>
              <a:t>, it runs in </a:t>
            </a:r>
            <a:r>
              <a:rPr lang="en-GB" b="1" dirty="0">
                <a:latin typeface="Open Sans"/>
                <a:ea typeface="Open Sans"/>
                <a:cs typeface="Open Sans"/>
                <a:sym typeface="Open Sans"/>
              </a:rPr>
              <a:t>production</a:t>
            </a:r>
            <a:r>
              <a:rPr lang="en-GB" dirty="0">
                <a:latin typeface="Open Sans"/>
                <a:ea typeface="Open Sans"/>
                <a:cs typeface="Open Sans"/>
                <a:sym typeface="Open Sans"/>
              </a:rPr>
              <a:t> ! </a:t>
            </a:r>
          </a:p>
          <a:p>
            <a:pPr marL="685800" lvl="0" indent="-457200" rtl="0">
              <a:spcBef>
                <a:spcPts val="0"/>
              </a:spcBef>
              <a:buFont typeface="Arial" pitchFamily="34" charset="0"/>
              <a:buChar char="•"/>
            </a:pPr>
            <a:r>
              <a:rPr lang="en-GB" dirty="0">
                <a:latin typeface="Open Sans"/>
                <a:ea typeface="Open Sans"/>
                <a:cs typeface="Open Sans"/>
                <a:sym typeface="Open Sans"/>
              </a:rPr>
              <a:t>Streamline and Reduce </a:t>
            </a:r>
            <a:r>
              <a:rPr lang="en-GB" b="1" dirty="0">
                <a:latin typeface="Open Sans"/>
                <a:ea typeface="Open Sans"/>
                <a:cs typeface="Open Sans"/>
                <a:sym typeface="Open Sans"/>
              </a:rPr>
              <a:t>inefficiencies</a:t>
            </a:r>
            <a:r>
              <a:rPr lang="en-GB" dirty="0">
                <a:latin typeface="Open Sans"/>
                <a:ea typeface="Open Sans"/>
                <a:cs typeface="Open Sans"/>
                <a:sym typeface="Open Sans"/>
              </a:rPr>
              <a:t> in </a:t>
            </a:r>
            <a:r>
              <a:rPr lang="en-GB" b="1" dirty="0">
                <a:latin typeface="Open Sans"/>
                <a:ea typeface="Open Sans"/>
                <a:cs typeface="Open Sans"/>
                <a:sym typeface="Open Sans"/>
              </a:rPr>
              <a:t>Build</a:t>
            </a:r>
            <a:r>
              <a:rPr lang="en-GB" dirty="0">
                <a:latin typeface="Open Sans"/>
                <a:ea typeface="Open Sans"/>
                <a:cs typeface="Open Sans"/>
                <a:sym typeface="Open Sans"/>
              </a:rPr>
              <a:t>, </a:t>
            </a:r>
            <a:r>
              <a:rPr lang="en-GB" b="1" dirty="0">
                <a:latin typeface="Open Sans"/>
                <a:ea typeface="Open Sans"/>
                <a:cs typeface="Open Sans"/>
                <a:sym typeface="Open Sans"/>
              </a:rPr>
              <a:t>Test</a:t>
            </a:r>
            <a:r>
              <a:rPr lang="en-GB" dirty="0">
                <a:latin typeface="Open Sans"/>
                <a:ea typeface="Open Sans"/>
                <a:cs typeface="Open Sans"/>
                <a:sym typeface="Open Sans"/>
              </a:rPr>
              <a:t>, </a:t>
            </a:r>
            <a:r>
              <a:rPr lang="en-GB" b="1" dirty="0">
                <a:latin typeface="Open Sans"/>
                <a:ea typeface="Open Sans"/>
                <a:cs typeface="Open Sans"/>
                <a:sym typeface="Open Sans"/>
              </a:rPr>
              <a:t>Deploy</a:t>
            </a:r>
            <a:r>
              <a:rPr lang="en-GB" dirty="0">
                <a:latin typeface="Open Sans"/>
                <a:ea typeface="Open Sans"/>
                <a:cs typeface="Open Sans"/>
                <a:sym typeface="Open Sans"/>
              </a:rPr>
              <a:t> cycles</a:t>
            </a:r>
          </a:p>
        </p:txBody>
      </p:sp>
      <p:pic>
        <p:nvPicPr>
          <p:cNvPr id="424" name="Shape 424"/>
          <p:cNvPicPr preferRelativeResize="0"/>
          <p:nvPr/>
        </p:nvPicPr>
        <p:blipFill>
          <a:blip r:embed="rId3">
            <a:alphaModFix/>
          </a:blip>
          <a:stretch>
            <a:fillRect/>
          </a:stretch>
        </p:blipFill>
        <p:spPr>
          <a:xfrm>
            <a:off x="8239500" y="0"/>
            <a:ext cx="904499" cy="904499"/>
          </a:xfrm>
          <a:prstGeom prst="rect">
            <a:avLst/>
          </a:prstGeom>
          <a:noFill/>
          <a:ln>
            <a:noFill/>
          </a:ln>
        </p:spPr>
      </p:pic>
    </p:spTree>
    <p:extLst>
      <p:ext uri="{BB962C8B-B14F-4D97-AF65-F5344CB8AC3E}">
        <p14:creationId xmlns:p14="http://schemas.microsoft.com/office/powerpoint/2010/main" val="56834460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85750"/>
            <a:ext cx="7772400" cy="1159856"/>
          </a:xfrm>
        </p:spPr>
        <p:txBody>
          <a:bodyPr/>
          <a:lstStyle/>
          <a:p>
            <a:r>
              <a:rPr lang="en-US" dirty="0"/>
              <a:t>Docker Compose</a:t>
            </a:r>
          </a:p>
        </p:txBody>
      </p:sp>
      <p:pic>
        <p:nvPicPr>
          <p:cNvPr id="2050" name="Picture 2" descr="https://lh4.googleusercontent.com/QQnX5gvgruObY3KYaRhxFa8fKV2gppec2xSHMwctD3xWec6LpSS-yXEo022Go7lod8aXBdr7_f_Kj9474IFFIsyRrp-I8Q3802is8HCRNihqrbUaHsR_aFtYa1A4rfeNiCNkL2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657350"/>
            <a:ext cx="1543050"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490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idx="1"/>
          </p:nvPr>
        </p:nvSpPr>
        <p:spPr/>
        <p:txBody>
          <a:bodyPr/>
          <a:lstStyle/>
          <a:p>
            <a:pPr marL="457200" indent="-457200">
              <a:buFont typeface="Arial" panose="020B0604020202020204" pitchFamily="34" charset="0"/>
              <a:buChar char="•"/>
            </a:pPr>
            <a:r>
              <a:rPr lang="en-US" dirty="0"/>
              <a:t>Tool for </a:t>
            </a:r>
            <a:r>
              <a:rPr lang="en-US" b="1" dirty="0"/>
              <a:t>defining</a:t>
            </a:r>
            <a:r>
              <a:rPr lang="en-US" dirty="0"/>
              <a:t> and </a:t>
            </a:r>
            <a:r>
              <a:rPr lang="en-US" b="1" dirty="0"/>
              <a:t>running</a:t>
            </a:r>
            <a:r>
              <a:rPr lang="en-US" dirty="0"/>
              <a:t> </a:t>
            </a:r>
            <a:r>
              <a:rPr lang="en-US" b="1" dirty="0"/>
              <a:t>multi-container</a:t>
            </a:r>
            <a:r>
              <a:rPr lang="en-US" dirty="0"/>
              <a:t> Docker applications.</a:t>
            </a:r>
          </a:p>
          <a:p>
            <a:pPr marL="457200" indent="-457200">
              <a:buFont typeface="Arial" panose="020B0604020202020204" pitchFamily="34" charset="0"/>
              <a:buChar char="•"/>
            </a:pPr>
            <a:r>
              <a:rPr lang="en-US" dirty="0"/>
              <a:t>Part of the Docker Toolbox</a:t>
            </a:r>
          </a:p>
          <a:p>
            <a:pPr marL="457200" indent="-457200">
              <a:buFont typeface="Arial" panose="020B0604020202020204" pitchFamily="34" charset="0"/>
              <a:buChar char="•"/>
            </a:pPr>
            <a:r>
              <a:rPr lang="en-US" dirty="0"/>
              <a:t>Tool name : </a:t>
            </a:r>
            <a:r>
              <a:rPr lang="en-US" dirty="0" err="1"/>
              <a:t>docker</a:t>
            </a:r>
            <a:r>
              <a:rPr lang="en-US" dirty="0"/>
              <a:t>-compose</a:t>
            </a:r>
          </a:p>
          <a:p>
            <a:pPr marL="457200" indent="-457200">
              <a:buFont typeface="Arial" panose="020B0604020202020204" pitchFamily="34" charset="0"/>
              <a:buChar char="•"/>
            </a:pPr>
            <a:r>
              <a:rPr lang="en-US" dirty="0"/>
              <a:t>Simple commands to start, stop the multi-container app</a:t>
            </a:r>
          </a:p>
          <a:p>
            <a:pPr marL="457200" indent="-457200">
              <a:buFont typeface="Arial" panose="020B0604020202020204" pitchFamily="34" charset="0"/>
              <a:buChar char="•"/>
            </a:pPr>
            <a:r>
              <a:rPr lang="en-US" dirty="0"/>
              <a:t>Multi-container app definition is provided in a YAML (.</a:t>
            </a:r>
            <a:r>
              <a:rPr lang="en-US" dirty="0" err="1"/>
              <a:t>yml</a:t>
            </a:r>
            <a:r>
              <a:rPr lang="en-US" dirty="0"/>
              <a:t>) file</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46528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idx="1"/>
          </p:nvPr>
        </p:nvSpPr>
        <p:spPr/>
        <p:txBody>
          <a:bodyPr/>
          <a:lstStyle/>
          <a:p>
            <a:pPr marL="457200" indent="-457200">
              <a:buFont typeface="Arial" panose="020B0604020202020204" pitchFamily="34" charset="0"/>
              <a:buChar char="•"/>
            </a:pPr>
            <a:r>
              <a:rPr lang="en-US" dirty="0"/>
              <a:t>Think of multi-container applications as made up of services</a:t>
            </a:r>
          </a:p>
          <a:p>
            <a:pPr marL="457200" indent="-457200">
              <a:buFont typeface="Arial" panose="020B0604020202020204" pitchFamily="34" charset="0"/>
              <a:buChar char="•"/>
            </a:pPr>
            <a:r>
              <a:rPr lang="en-US" dirty="0"/>
              <a:t>For e.g. Web Application can be broken down into:  </a:t>
            </a:r>
            <a:r>
              <a:rPr lang="en-US" b="1" dirty="0"/>
              <a:t>Web + Database</a:t>
            </a:r>
          </a:p>
          <a:p>
            <a:pPr marL="457200" indent="-457200">
              <a:buFont typeface="Arial" panose="020B0604020202020204" pitchFamily="34" charset="0"/>
              <a:buChar char="•"/>
            </a:pPr>
            <a:r>
              <a:rPr lang="en-US" dirty="0"/>
              <a:t>One service depends on the other</a:t>
            </a:r>
          </a:p>
          <a:p>
            <a:pPr marL="457200" indent="-457200">
              <a:buFont typeface="Arial" panose="020B0604020202020204" pitchFamily="34" charset="0"/>
              <a:buChar char="•"/>
            </a:pPr>
            <a:r>
              <a:rPr lang="en-US" dirty="0"/>
              <a:t>Docker Compose takes care of starting the services in the correct order</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8457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 – Getting Started</a:t>
            </a:r>
          </a:p>
        </p:txBody>
      </p:sp>
      <p:sp>
        <p:nvSpPr>
          <p:cNvPr id="3" name="Text Placeholder 2"/>
          <p:cNvSpPr>
            <a:spLocks noGrp="1"/>
          </p:cNvSpPr>
          <p:nvPr>
            <p:ph type="body" idx="1"/>
          </p:nvPr>
        </p:nvSpPr>
        <p:spPr/>
        <p:txBody>
          <a:bodyPr/>
          <a:lstStyle/>
          <a:p>
            <a:pPr marL="457200" indent="-457200">
              <a:buFont typeface="Arial" panose="020B0604020202020204" pitchFamily="34" charset="0"/>
              <a:buChar char="•"/>
            </a:pPr>
            <a:r>
              <a:rPr lang="en-US" dirty="0"/>
              <a:t>Think of multi-container applications as made up of services</a:t>
            </a:r>
          </a:p>
          <a:p>
            <a:pPr marL="457200" indent="-457200">
              <a:buFont typeface="Arial" panose="020B0604020202020204" pitchFamily="34" charset="0"/>
              <a:buChar char="•"/>
            </a:pPr>
            <a:r>
              <a:rPr lang="en-US" dirty="0"/>
              <a:t>For e.g. Web Application can be broken down into:  </a:t>
            </a:r>
            <a:r>
              <a:rPr lang="en-US" b="1" dirty="0"/>
              <a:t>Web + Database</a:t>
            </a:r>
          </a:p>
          <a:p>
            <a:pPr marL="457200" indent="-457200">
              <a:buFont typeface="Arial" panose="020B0604020202020204" pitchFamily="34" charset="0"/>
              <a:buChar char="•"/>
            </a:pPr>
            <a:r>
              <a:rPr lang="en-US" dirty="0"/>
              <a:t>One service depends on the other</a:t>
            </a:r>
          </a:p>
          <a:p>
            <a:pPr marL="457200" indent="-457200">
              <a:buFont typeface="Arial" panose="020B0604020202020204" pitchFamily="34" charset="0"/>
              <a:buChar char="•"/>
            </a:pPr>
            <a:r>
              <a:rPr lang="en-US" dirty="0"/>
              <a:t>Docker Compose takes care of starting the services in the correct order</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507304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a:t>
            </a:r>
            <a:r>
              <a:rPr lang="en-US" dirty="0" err="1"/>
              <a:t>docker-compose.yml</a:t>
            </a:r>
            <a:endParaRPr lang="en-US" dirty="0"/>
          </a:p>
        </p:txBody>
      </p:sp>
      <p:sp>
        <p:nvSpPr>
          <p:cNvPr id="3" name="Text Placeholder 2"/>
          <p:cNvSpPr>
            <a:spLocks noGrp="1"/>
          </p:cNvSpPr>
          <p:nvPr>
            <p:ph type="body" idx="1"/>
          </p:nvPr>
        </p:nvSpPr>
        <p:spPr/>
        <p:txBody>
          <a:bodyPr/>
          <a:lstStyle/>
          <a:p>
            <a:r>
              <a:rPr lang="en-US" sz="1800" dirty="0"/>
              <a:t>version: '2'</a:t>
            </a:r>
          </a:p>
          <a:p>
            <a:r>
              <a:rPr lang="en-US" sz="1800" dirty="0"/>
              <a:t>services:</a:t>
            </a:r>
          </a:p>
          <a:p>
            <a:r>
              <a:rPr lang="en-US" sz="1800" dirty="0"/>
              <a:t>      web:</a:t>
            </a:r>
          </a:p>
          <a:p>
            <a:r>
              <a:rPr lang="en-US" sz="1800" dirty="0"/>
              <a:t>        build: .</a:t>
            </a:r>
          </a:p>
          <a:p>
            <a:r>
              <a:rPr lang="en-US" sz="1800" dirty="0"/>
              <a:t>        ports:</a:t>
            </a:r>
          </a:p>
          <a:p>
            <a:r>
              <a:rPr lang="en-US" sz="1800" dirty="0"/>
              <a:t>          - "5000:5000"</a:t>
            </a:r>
          </a:p>
          <a:p>
            <a:r>
              <a:rPr lang="en-US" sz="1800" dirty="0"/>
              <a:t>        </a:t>
            </a:r>
            <a:r>
              <a:rPr lang="en-US" sz="1800" dirty="0" err="1"/>
              <a:t>depends_on</a:t>
            </a:r>
            <a:r>
              <a:rPr lang="en-US" sz="1800" dirty="0"/>
              <a:t>:</a:t>
            </a:r>
          </a:p>
          <a:p>
            <a:r>
              <a:rPr lang="en-US" sz="1800" dirty="0"/>
              <a:t>          - </a:t>
            </a:r>
            <a:r>
              <a:rPr lang="en-US" sz="1800" dirty="0" err="1"/>
              <a:t>redis</a:t>
            </a:r>
            <a:endParaRPr lang="en-US" sz="1800" dirty="0"/>
          </a:p>
          <a:p>
            <a:r>
              <a:rPr lang="en-US" sz="1800" dirty="0"/>
              <a:t>      </a:t>
            </a:r>
            <a:r>
              <a:rPr lang="en-US" sz="1800" dirty="0" err="1"/>
              <a:t>redis</a:t>
            </a:r>
            <a:r>
              <a:rPr lang="en-US" sz="1800" dirty="0"/>
              <a:t>:</a:t>
            </a:r>
          </a:p>
          <a:p>
            <a:r>
              <a:rPr lang="en-US" sz="1800" dirty="0"/>
              <a:t>        image: </a:t>
            </a:r>
            <a:r>
              <a:rPr lang="en-US" sz="1800" dirty="0" err="1"/>
              <a:t>redis</a:t>
            </a:r>
            <a:endParaRPr lang="en-US" sz="1800" dirty="0"/>
          </a:p>
          <a:p>
            <a:r>
              <a:rPr lang="en-US" sz="1800" dirty="0"/>
              <a:t>        ports:</a:t>
            </a:r>
          </a:p>
          <a:p>
            <a:r>
              <a:rPr lang="en-US" sz="1800" dirty="0"/>
              <a:t>          - "6379:6379"</a:t>
            </a:r>
          </a:p>
        </p:txBody>
      </p:sp>
    </p:spTree>
    <p:extLst>
      <p:ext uri="{BB962C8B-B14F-4D97-AF65-F5344CB8AC3E}">
        <p14:creationId xmlns:p14="http://schemas.microsoft.com/office/powerpoint/2010/main" val="1767026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Docker Compose</a:t>
            </a:r>
          </a:p>
        </p:txBody>
      </p:sp>
      <p:sp>
        <p:nvSpPr>
          <p:cNvPr id="5" name="Subtitle 4"/>
          <p:cNvSpPr>
            <a:spLocks noGrp="1"/>
          </p:cNvSpPr>
          <p:nvPr>
            <p:ph type="subTitle" idx="1"/>
          </p:nvPr>
        </p:nvSpPr>
        <p:spPr/>
        <p:txBody>
          <a:bodyPr/>
          <a:lstStyle/>
          <a:p>
            <a:r>
              <a:rPr lang="en-US" dirty="0"/>
              <a:t>Hands-on</a:t>
            </a:r>
          </a:p>
        </p:txBody>
      </p:sp>
      <p:pic>
        <p:nvPicPr>
          <p:cNvPr id="1026" name="Picture 2" descr="https://lh4.googleusercontent.com/QQnX5gvgruObY3KYaRhxFa8fKV2gppec2xSHMwctD3xWec6LpSS-yXEo022Go7lod8aXBdr7_f_Kj9474IFFIsyRrp-I8Q3802is8HCRNihqrbUaHsR_aFtYa1A4rfeNiCNkL2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01194"/>
            <a:ext cx="1543050"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288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Shape 364"/>
          <p:cNvPicPr preferRelativeResize="0"/>
          <p:nvPr/>
        </p:nvPicPr>
        <p:blipFill>
          <a:blip r:embed="rId3">
            <a:alphaModFix/>
          </a:blip>
          <a:stretch>
            <a:fillRect/>
          </a:stretch>
        </p:blipFill>
        <p:spPr>
          <a:xfrm>
            <a:off x="0" y="0"/>
            <a:ext cx="9143999" cy="5143500"/>
          </a:xfrm>
          <a:prstGeom prst="rect">
            <a:avLst/>
          </a:prstGeom>
          <a:noFill/>
          <a:ln>
            <a:noFill/>
          </a:ln>
        </p:spPr>
      </p:pic>
    </p:spTree>
    <p:extLst>
      <p:ext uri="{BB962C8B-B14F-4D97-AF65-F5344CB8AC3E}">
        <p14:creationId xmlns:p14="http://schemas.microsoft.com/office/powerpoint/2010/main" val="675487070"/>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Shape 36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GB"/>
              <a:t>Docker License</a:t>
            </a:r>
          </a:p>
        </p:txBody>
      </p:sp>
      <p:sp>
        <p:nvSpPr>
          <p:cNvPr id="370" name="Shape 370"/>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228600" rtl="0">
              <a:spcBef>
                <a:spcPts val="0"/>
              </a:spcBef>
            </a:pPr>
            <a:r>
              <a:rPr lang="en-GB"/>
              <a:t>Open Source Apache 2.0 License</a:t>
            </a:r>
          </a:p>
          <a:p>
            <a:pPr marL="457200" lvl="0" indent="-228600" rtl="0">
              <a:spcBef>
                <a:spcPts val="0"/>
              </a:spcBef>
            </a:pPr>
            <a:r>
              <a:rPr lang="en-GB"/>
              <a:t>All is Well ! </a:t>
            </a:r>
          </a:p>
        </p:txBody>
      </p:sp>
      <p:pic>
        <p:nvPicPr>
          <p:cNvPr id="371" name="Shape 371"/>
          <p:cNvPicPr preferRelativeResize="0"/>
          <p:nvPr/>
        </p:nvPicPr>
        <p:blipFill>
          <a:blip r:embed="rId3">
            <a:alphaModFix/>
          </a:blip>
          <a:stretch>
            <a:fillRect/>
          </a:stretch>
        </p:blipFill>
        <p:spPr>
          <a:xfrm>
            <a:off x="8239500" y="0"/>
            <a:ext cx="904499" cy="904499"/>
          </a:xfrm>
          <a:prstGeom prst="rect">
            <a:avLst/>
          </a:prstGeom>
          <a:noFill/>
          <a:ln>
            <a:noFill/>
          </a:ln>
        </p:spPr>
      </p:pic>
    </p:spTree>
    <p:extLst>
      <p:ext uri="{BB962C8B-B14F-4D97-AF65-F5344CB8AC3E}">
        <p14:creationId xmlns:p14="http://schemas.microsoft.com/office/powerpoint/2010/main" val="1931289036"/>
      </p:ext>
    </p:extLst>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GB"/>
              <a:t>Thank You</a:t>
            </a:r>
          </a:p>
        </p:txBody>
      </p:sp>
      <p:pic>
        <p:nvPicPr>
          <p:cNvPr id="377" name="Shape 377"/>
          <p:cNvPicPr preferRelativeResize="0"/>
          <p:nvPr/>
        </p:nvPicPr>
        <p:blipFill>
          <a:blip r:embed="rId3">
            <a:alphaModFix/>
          </a:blip>
          <a:stretch>
            <a:fillRect/>
          </a:stretch>
        </p:blipFill>
        <p:spPr>
          <a:xfrm>
            <a:off x="8239500" y="0"/>
            <a:ext cx="904499" cy="904499"/>
          </a:xfrm>
          <a:prstGeom prst="rect">
            <a:avLst/>
          </a:prstGeom>
          <a:noFill/>
          <a:ln>
            <a:noFill/>
          </a:ln>
        </p:spPr>
      </p:pic>
      <p:pic>
        <p:nvPicPr>
          <p:cNvPr id="378" name="Shape 378"/>
          <p:cNvPicPr preferRelativeResize="0"/>
          <p:nvPr/>
        </p:nvPicPr>
        <p:blipFill>
          <a:blip r:embed="rId4">
            <a:alphaModFix/>
          </a:blip>
          <a:stretch>
            <a:fillRect/>
          </a:stretch>
        </p:blipFill>
        <p:spPr>
          <a:xfrm>
            <a:off x="1337550" y="1126487"/>
            <a:ext cx="5905500" cy="3933825"/>
          </a:xfrm>
          <a:prstGeom prst="rect">
            <a:avLst/>
          </a:prstGeom>
          <a:noFill/>
          <a:ln>
            <a:noFill/>
          </a:ln>
        </p:spPr>
      </p:pic>
    </p:spTree>
    <p:extLst>
      <p:ext uri="{BB962C8B-B14F-4D97-AF65-F5344CB8AC3E}">
        <p14:creationId xmlns:p14="http://schemas.microsoft.com/office/powerpoint/2010/main" val="3326054379"/>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GB">
                <a:latin typeface="Open Sans"/>
                <a:ea typeface="Open Sans"/>
                <a:cs typeface="Open Sans"/>
                <a:sym typeface="Open Sans"/>
              </a:rPr>
              <a:t>What is a Container?</a:t>
            </a:r>
          </a:p>
        </p:txBody>
      </p:sp>
      <p:sp>
        <p:nvSpPr>
          <p:cNvPr id="53" name="Shape 53"/>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635000" lvl="0" indent="-457200" rtl="0">
              <a:spcBef>
                <a:spcPts val="0"/>
              </a:spcBef>
              <a:buClr>
                <a:schemeClr val="dk2"/>
              </a:buClr>
              <a:buSzPct val="100000"/>
              <a:buFont typeface="Arial" panose="020B0604020202020204" pitchFamily="34" charset="0"/>
              <a:buChar char="•"/>
            </a:pPr>
            <a:r>
              <a:rPr lang="en-GB" dirty="0">
                <a:solidFill>
                  <a:schemeClr val="dk2"/>
                </a:solidFill>
                <a:latin typeface="Open Sans"/>
                <a:ea typeface="Open Sans"/>
                <a:cs typeface="Open Sans"/>
                <a:sym typeface="Open Sans"/>
              </a:rPr>
              <a:t>Lightweight Linux Environment</a:t>
            </a:r>
          </a:p>
          <a:p>
            <a:pPr marL="635000" lvl="0" indent="-457200" rtl="0">
              <a:spcBef>
                <a:spcPts val="0"/>
              </a:spcBef>
              <a:buClr>
                <a:schemeClr val="dk2"/>
              </a:buClr>
              <a:buSzPct val="100000"/>
              <a:buFont typeface="Arial" panose="020B0604020202020204" pitchFamily="34" charset="0"/>
              <a:buChar char="•"/>
            </a:pPr>
            <a:r>
              <a:rPr lang="en-GB" dirty="0">
                <a:solidFill>
                  <a:schemeClr val="dk2"/>
                </a:solidFill>
                <a:latin typeface="Open Sans"/>
                <a:ea typeface="Open Sans"/>
                <a:cs typeface="Open Sans"/>
                <a:sym typeface="Open Sans"/>
              </a:rPr>
              <a:t>Hermetically sealed (Isolated)</a:t>
            </a:r>
          </a:p>
          <a:p>
            <a:pPr marL="635000" lvl="0" indent="-457200" rtl="0">
              <a:spcBef>
                <a:spcPts val="0"/>
              </a:spcBef>
              <a:buClr>
                <a:schemeClr val="dk2"/>
              </a:buClr>
              <a:buSzPct val="100000"/>
              <a:buFont typeface="Arial" panose="020B0604020202020204" pitchFamily="34" charset="0"/>
              <a:buChar char="•"/>
            </a:pPr>
            <a:r>
              <a:rPr lang="en-GB" dirty="0">
                <a:solidFill>
                  <a:schemeClr val="dk2"/>
                </a:solidFill>
                <a:latin typeface="Open Sans"/>
                <a:ea typeface="Open Sans"/>
                <a:cs typeface="Open Sans"/>
                <a:sym typeface="Open Sans"/>
              </a:rPr>
              <a:t>Deployable application</a:t>
            </a:r>
          </a:p>
          <a:p>
            <a:pPr marL="635000" lvl="0" indent="-457200" rtl="0">
              <a:spcBef>
                <a:spcPts val="0"/>
              </a:spcBef>
              <a:buClr>
                <a:schemeClr val="dk2"/>
              </a:buClr>
              <a:buSzPct val="100000"/>
              <a:buFont typeface="Arial" panose="020B0604020202020204" pitchFamily="34" charset="0"/>
              <a:buChar char="•"/>
            </a:pPr>
            <a:r>
              <a:rPr lang="en-GB" dirty="0" err="1">
                <a:solidFill>
                  <a:schemeClr val="dk2"/>
                </a:solidFill>
                <a:latin typeface="Open Sans"/>
                <a:ea typeface="Open Sans"/>
                <a:cs typeface="Open Sans"/>
                <a:sym typeface="Open Sans"/>
              </a:rPr>
              <a:t>Introspectable</a:t>
            </a:r>
            <a:endParaRPr lang="en-GB" dirty="0">
              <a:solidFill>
                <a:schemeClr val="dk2"/>
              </a:solidFill>
              <a:latin typeface="Open Sans"/>
              <a:ea typeface="Open Sans"/>
              <a:cs typeface="Open Sans"/>
              <a:sym typeface="Open Sans"/>
            </a:endParaRPr>
          </a:p>
          <a:p>
            <a:pPr marL="635000" lvl="0" indent="-457200" rtl="0">
              <a:spcBef>
                <a:spcPts val="0"/>
              </a:spcBef>
              <a:buClr>
                <a:schemeClr val="dk2"/>
              </a:buClr>
              <a:buSzPct val="100000"/>
              <a:buFont typeface="Arial" panose="020B0604020202020204" pitchFamily="34" charset="0"/>
              <a:buChar char="•"/>
            </a:pPr>
            <a:r>
              <a:rPr lang="en-GB" dirty="0">
                <a:solidFill>
                  <a:schemeClr val="dk2"/>
                </a:solidFill>
                <a:latin typeface="Open Sans"/>
                <a:ea typeface="Open Sans"/>
                <a:cs typeface="Open Sans"/>
                <a:sym typeface="Open Sans"/>
              </a:rPr>
              <a:t>Runnable artefact</a:t>
            </a:r>
          </a:p>
          <a:p>
            <a:pPr marL="635000" lvl="0" indent="-457200" rtl="0">
              <a:spcBef>
                <a:spcPts val="0"/>
              </a:spcBef>
              <a:buClr>
                <a:schemeClr val="dk2"/>
              </a:buClr>
              <a:buSzPct val="100000"/>
              <a:buFont typeface="Arial" panose="020B0604020202020204" pitchFamily="34" charset="0"/>
              <a:buChar char="•"/>
            </a:pPr>
            <a:r>
              <a:rPr lang="en-GB" dirty="0">
                <a:solidFill>
                  <a:schemeClr val="dk2"/>
                </a:solidFill>
                <a:latin typeface="Open Sans"/>
                <a:ea typeface="Open Sans"/>
                <a:cs typeface="Open Sans"/>
                <a:sym typeface="Open Sans"/>
              </a:rPr>
              <a:t>Recently popularised by Docker</a:t>
            </a:r>
          </a:p>
          <a:p>
            <a:pPr lvl="0" rtl="0">
              <a:spcBef>
                <a:spcPts val="0"/>
              </a:spcBef>
              <a:buNone/>
            </a:pPr>
            <a:endParaRPr dirty="0">
              <a:latin typeface="Open Sans"/>
              <a:ea typeface="Open Sans"/>
              <a:cs typeface="Open Sans"/>
              <a:sym typeface="Open Sans"/>
            </a:endParaRPr>
          </a:p>
        </p:txBody>
      </p:sp>
      <p:pic>
        <p:nvPicPr>
          <p:cNvPr id="54" name="Shape 54"/>
          <p:cNvPicPr preferRelativeResize="0"/>
          <p:nvPr/>
        </p:nvPicPr>
        <p:blipFill>
          <a:blip r:embed="rId3">
            <a:alphaModFix/>
          </a:blip>
          <a:stretch>
            <a:fillRect/>
          </a:stretch>
        </p:blipFill>
        <p:spPr>
          <a:xfrm>
            <a:off x="8239500" y="0"/>
            <a:ext cx="904499" cy="904499"/>
          </a:xfrm>
          <a:prstGeom prst="rect">
            <a:avLst/>
          </a:prstGeom>
          <a:noFill/>
          <a:ln>
            <a:noFill/>
          </a:ln>
        </p:spPr>
      </p:pic>
      <p:pic>
        <p:nvPicPr>
          <p:cNvPr id="55" name="Shape 55"/>
          <p:cNvPicPr preferRelativeResize="0"/>
          <p:nvPr/>
        </p:nvPicPr>
        <p:blipFill>
          <a:blip r:embed="rId4">
            <a:alphaModFix/>
          </a:blip>
          <a:stretch>
            <a:fillRect/>
          </a:stretch>
        </p:blipFill>
        <p:spPr>
          <a:xfrm flipH="1">
            <a:off x="8073947" y="2587395"/>
            <a:ext cx="656376" cy="2441247"/>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ww.containerhomeplans.org/wp-content/uploads/2015/03/Stacked-Shipping-Contain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742950"/>
            <a:ext cx="58293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Shape 376"/>
          <p:cNvSpPr txBox="1">
            <a:spLocks noGrp="1"/>
          </p:cNvSpPr>
          <p:nvPr>
            <p:ph type="title"/>
          </p:nvPr>
        </p:nvSpPr>
        <p:spPr>
          <a:xfrm>
            <a:off x="762000" y="3867150"/>
            <a:ext cx="7620000" cy="857400"/>
          </a:xfrm>
          <a:prstGeom prst="rect">
            <a:avLst/>
          </a:prstGeom>
        </p:spPr>
        <p:txBody>
          <a:bodyPr lIns="91425" tIns="91425" rIns="91425" bIns="91425" anchor="b" anchorCtr="0">
            <a:noAutofit/>
          </a:bodyPr>
          <a:lstStyle/>
          <a:p>
            <a:pPr lvl="0" rtl="0">
              <a:spcBef>
                <a:spcPts val="0"/>
              </a:spcBef>
              <a:buNone/>
            </a:pPr>
            <a:r>
              <a:rPr lang="en-GB" dirty="0"/>
              <a:t>Designing Applications at Scale</a:t>
            </a:r>
          </a:p>
        </p:txBody>
      </p:sp>
    </p:spTree>
    <p:extLst>
      <p:ext uri="{BB962C8B-B14F-4D97-AF65-F5344CB8AC3E}">
        <p14:creationId xmlns:p14="http://schemas.microsoft.com/office/powerpoint/2010/main" val="2087549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Scalable Applications</a:t>
            </a:r>
          </a:p>
        </p:txBody>
      </p:sp>
      <p:sp>
        <p:nvSpPr>
          <p:cNvPr id="3" name="Text Placeholder 2"/>
          <p:cNvSpPr>
            <a:spLocks noGrp="1"/>
          </p:cNvSpPr>
          <p:nvPr>
            <p:ph type="body" idx="1"/>
          </p:nvPr>
        </p:nvSpPr>
        <p:spPr/>
        <p:txBody>
          <a:bodyPr/>
          <a:lstStyle/>
          <a:p>
            <a:pPr lvl="0"/>
            <a:r>
              <a:rPr lang="en-US" dirty="0"/>
              <a:t>Top 3 hurdles of designing scalable applications:  </a:t>
            </a:r>
            <a:br>
              <a:rPr lang="en-US" dirty="0"/>
            </a:br>
            <a:r>
              <a:rPr lang="en-US" dirty="0"/>
              <a:t>1.  The app (how to build, package, and distribute it)</a:t>
            </a:r>
            <a:br>
              <a:rPr lang="en-US" dirty="0"/>
            </a:br>
            <a:r>
              <a:rPr lang="en-US" dirty="0"/>
              <a:t>2.  The infra (how you manage the complexities that come with scalable application)</a:t>
            </a:r>
          </a:p>
          <a:p>
            <a:pPr lvl="0"/>
            <a:r>
              <a:rPr lang="en-US" dirty="0"/>
              <a:t>3.  The wild (how you deal with living, evolving code in production)</a:t>
            </a:r>
          </a:p>
          <a:p>
            <a:endParaRPr lang="en-US" dirty="0"/>
          </a:p>
        </p:txBody>
      </p:sp>
    </p:spTree>
    <p:extLst>
      <p:ext uri="{BB962C8B-B14F-4D97-AF65-F5344CB8AC3E}">
        <p14:creationId xmlns:p14="http://schemas.microsoft.com/office/powerpoint/2010/main" val="57723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Scalable Applications</a:t>
            </a:r>
          </a:p>
        </p:txBody>
      </p:sp>
      <p:sp>
        <p:nvSpPr>
          <p:cNvPr id="3" name="Text Placeholder 2"/>
          <p:cNvSpPr>
            <a:spLocks noGrp="1"/>
          </p:cNvSpPr>
          <p:nvPr>
            <p:ph type="body" idx="1"/>
          </p:nvPr>
        </p:nvSpPr>
        <p:spPr>
          <a:xfrm>
            <a:off x="457200" y="1200150"/>
            <a:ext cx="8229600" cy="2362200"/>
          </a:xfrm>
        </p:spPr>
        <p:txBody>
          <a:bodyPr/>
          <a:lstStyle/>
          <a:p>
            <a:pPr marL="457200" lvl="0" indent="-457200">
              <a:buFont typeface="Arial" panose="020B0604020202020204" pitchFamily="34" charset="0"/>
              <a:buChar char="•"/>
            </a:pPr>
            <a:r>
              <a:rPr lang="en-US" dirty="0"/>
              <a:t>You have seen Docker</a:t>
            </a:r>
          </a:p>
          <a:p>
            <a:pPr marL="457200" lvl="0" indent="-457200">
              <a:buFont typeface="Arial" panose="020B0604020202020204" pitchFamily="34" charset="0"/>
              <a:buChar char="•"/>
            </a:pPr>
            <a:r>
              <a:rPr lang="en-US" dirty="0"/>
              <a:t>But if you scale out to multiple containers, then you have multiple issues to take care of</a:t>
            </a:r>
          </a:p>
          <a:p>
            <a:pPr marL="457200" lvl="0" indent="-457200">
              <a:buFont typeface="Arial" panose="020B0604020202020204" pitchFamily="34" charset="0"/>
              <a:buChar char="•"/>
            </a:pPr>
            <a:r>
              <a:rPr lang="en-US" dirty="0"/>
              <a:t>Let’s discuss them</a:t>
            </a:r>
          </a:p>
          <a:p>
            <a:pPr marL="457200" lvl="0" indent="-457200">
              <a:buFont typeface="Arial" panose="020B0604020202020204" pitchFamily="34" charset="0"/>
              <a:buChar char="•"/>
            </a:pPr>
            <a:r>
              <a:rPr lang="en-US" dirty="0"/>
              <a:t>Orchestration Tools</a:t>
            </a:r>
          </a:p>
          <a:p>
            <a:pPr lvl="0"/>
            <a:endParaRPr lang="en-US" dirty="0"/>
          </a:p>
          <a:p>
            <a:endParaRPr lang="en-US" dirty="0"/>
          </a:p>
        </p:txBody>
      </p:sp>
      <p:pic>
        <p:nvPicPr>
          <p:cNvPr id="4098" name="Picture 2" descr="Image result for apache mes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flipV="1">
            <a:off x="457200" y="3699272"/>
            <a:ext cx="2971800" cy="12885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docker swa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3600598"/>
            <a:ext cx="19812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kuberne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600598"/>
            <a:ext cx="1527175" cy="1309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880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55"/>
          <p:cNvSpPr txBox="1">
            <a:spLocks/>
          </p:cNvSpPr>
          <p:nvPr/>
        </p:nvSpPr>
        <p:spPr>
          <a:xfrm>
            <a:off x="469789" y="2114550"/>
            <a:ext cx="8229600" cy="914400"/>
          </a:xfrm>
          <a:prstGeom prst="rect">
            <a:avLst/>
          </a:prstGeom>
          <a:solidFill>
            <a:schemeClr val="accent1">
              <a:lumMod val="40000"/>
              <a:lumOff val="60000"/>
            </a:schemeClr>
          </a:solidFill>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stStyle>
          <a:p>
            <a:r>
              <a:rPr lang="en-US" sz="4800" dirty="0"/>
              <a:t>But that's just one machine!</a:t>
            </a:r>
          </a:p>
        </p:txBody>
      </p:sp>
      <p:sp>
        <p:nvSpPr>
          <p:cNvPr id="5" name="Shape 856"/>
          <p:cNvSpPr txBox="1"/>
          <p:nvPr/>
        </p:nvSpPr>
        <p:spPr>
          <a:xfrm>
            <a:off x="3114377" y="1210000"/>
            <a:ext cx="2600100" cy="720300"/>
          </a:xfrm>
          <a:prstGeom prst="rect">
            <a:avLst/>
          </a:prstGeom>
          <a:noFill/>
          <a:ln>
            <a:noFill/>
          </a:ln>
        </p:spPr>
        <p:txBody>
          <a:bodyPr lIns="91425" tIns="91425" rIns="91425" bIns="91425" anchor="t" anchorCtr="0">
            <a:noAutofit/>
          </a:bodyPr>
          <a:lstStyle/>
          <a:p>
            <a:pPr lvl="0" rtl="0">
              <a:spcBef>
                <a:spcPts val="0"/>
              </a:spcBef>
              <a:buNone/>
            </a:pPr>
            <a:r>
              <a:rPr lang="en-US" sz="3600">
                <a:solidFill>
                  <a:srgbClr val="B7B7B7"/>
                </a:solidFill>
                <a:latin typeface="Roboto"/>
                <a:ea typeface="Roboto"/>
                <a:cs typeface="Roboto"/>
                <a:sym typeface="Roboto"/>
              </a:rPr>
              <a:t>Discovery</a:t>
            </a:r>
          </a:p>
        </p:txBody>
      </p:sp>
      <p:sp>
        <p:nvSpPr>
          <p:cNvPr id="6" name="Shape 857"/>
          <p:cNvSpPr txBox="1"/>
          <p:nvPr/>
        </p:nvSpPr>
        <p:spPr>
          <a:xfrm>
            <a:off x="3114372" y="3582575"/>
            <a:ext cx="1927200" cy="808200"/>
          </a:xfrm>
          <a:prstGeom prst="rect">
            <a:avLst/>
          </a:prstGeom>
          <a:noFill/>
          <a:ln>
            <a:noFill/>
          </a:ln>
        </p:spPr>
        <p:txBody>
          <a:bodyPr lIns="91425" tIns="91425" rIns="91425" bIns="91425" anchor="t" anchorCtr="0">
            <a:noAutofit/>
          </a:bodyPr>
          <a:lstStyle/>
          <a:p>
            <a:pPr lvl="0" rtl="0">
              <a:spcBef>
                <a:spcPts val="0"/>
              </a:spcBef>
              <a:buNone/>
            </a:pPr>
            <a:r>
              <a:rPr lang="en-US" sz="3600">
                <a:solidFill>
                  <a:srgbClr val="B7B7B7"/>
                </a:solidFill>
                <a:latin typeface="Roboto"/>
                <a:ea typeface="Roboto"/>
                <a:cs typeface="Roboto"/>
                <a:sym typeface="Roboto"/>
              </a:rPr>
              <a:t>Scaling</a:t>
            </a:r>
          </a:p>
        </p:txBody>
      </p:sp>
      <p:sp>
        <p:nvSpPr>
          <p:cNvPr id="7" name="Shape 858"/>
          <p:cNvSpPr txBox="1"/>
          <p:nvPr/>
        </p:nvSpPr>
        <p:spPr>
          <a:xfrm>
            <a:off x="5484146" y="4057094"/>
            <a:ext cx="5737500" cy="1279500"/>
          </a:xfrm>
          <a:prstGeom prst="rect">
            <a:avLst/>
          </a:prstGeom>
          <a:noFill/>
          <a:ln>
            <a:noFill/>
          </a:ln>
        </p:spPr>
        <p:txBody>
          <a:bodyPr lIns="91425" tIns="91425" rIns="91425" bIns="91425" anchor="t" anchorCtr="0">
            <a:noAutofit/>
          </a:bodyPr>
          <a:lstStyle/>
          <a:p>
            <a:pPr lvl="0" rtl="0">
              <a:spcBef>
                <a:spcPts val="0"/>
              </a:spcBef>
              <a:buNone/>
            </a:pPr>
            <a:r>
              <a:rPr lang="en-US" sz="3600">
                <a:solidFill>
                  <a:srgbClr val="B7B7B7"/>
                </a:solidFill>
                <a:latin typeface="Roboto"/>
                <a:ea typeface="Roboto"/>
                <a:cs typeface="Roboto"/>
                <a:sym typeface="Roboto"/>
              </a:rPr>
              <a:t>Security</a:t>
            </a:r>
          </a:p>
        </p:txBody>
      </p:sp>
      <p:sp>
        <p:nvSpPr>
          <p:cNvPr id="8" name="Shape 860"/>
          <p:cNvSpPr txBox="1"/>
          <p:nvPr/>
        </p:nvSpPr>
        <p:spPr>
          <a:xfrm>
            <a:off x="5534175" y="3213775"/>
            <a:ext cx="3335100" cy="720300"/>
          </a:xfrm>
          <a:prstGeom prst="rect">
            <a:avLst/>
          </a:prstGeom>
          <a:noFill/>
          <a:ln>
            <a:noFill/>
          </a:ln>
        </p:spPr>
        <p:txBody>
          <a:bodyPr lIns="91425" tIns="91425" rIns="91425" bIns="91425" anchor="t" anchorCtr="0">
            <a:noAutofit/>
          </a:bodyPr>
          <a:lstStyle/>
          <a:p>
            <a:pPr lvl="0" rtl="0">
              <a:spcBef>
                <a:spcPts val="0"/>
              </a:spcBef>
              <a:buNone/>
            </a:pPr>
            <a:r>
              <a:rPr lang="en-US" sz="3600">
                <a:solidFill>
                  <a:srgbClr val="B7B7B7"/>
                </a:solidFill>
                <a:latin typeface="Roboto"/>
                <a:ea typeface="Roboto"/>
                <a:cs typeface="Roboto"/>
                <a:sym typeface="Roboto"/>
              </a:rPr>
              <a:t>Configuration</a:t>
            </a:r>
          </a:p>
        </p:txBody>
      </p:sp>
      <p:sp>
        <p:nvSpPr>
          <p:cNvPr id="9" name="Shape 861"/>
          <p:cNvSpPr txBox="1"/>
          <p:nvPr/>
        </p:nvSpPr>
        <p:spPr>
          <a:xfrm>
            <a:off x="6188491" y="489691"/>
            <a:ext cx="2600100" cy="720300"/>
          </a:xfrm>
          <a:prstGeom prst="rect">
            <a:avLst/>
          </a:prstGeom>
          <a:noFill/>
          <a:ln>
            <a:noFill/>
          </a:ln>
        </p:spPr>
        <p:txBody>
          <a:bodyPr lIns="91425" tIns="91425" rIns="91425" bIns="91425" anchor="t" anchorCtr="0">
            <a:noAutofit/>
          </a:bodyPr>
          <a:lstStyle/>
          <a:p>
            <a:pPr lvl="0" rtl="0">
              <a:spcBef>
                <a:spcPts val="0"/>
              </a:spcBef>
              <a:buNone/>
            </a:pPr>
            <a:r>
              <a:rPr lang="en-US" sz="3600">
                <a:solidFill>
                  <a:srgbClr val="B7B7B7"/>
                </a:solidFill>
                <a:latin typeface="Roboto"/>
                <a:ea typeface="Roboto"/>
                <a:cs typeface="Roboto"/>
                <a:sym typeface="Roboto"/>
              </a:rPr>
              <a:t>Scheduling</a:t>
            </a:r>
          </a:p>
        </p:txBody>
      </p:sp>
      <p:sp>
        <p:nvSpPr>
          <p:cNvPr id="10" name="Shape 862"/>
          <p:cNvSpPr txBox="1"/>
          <p:nvPr/>
        </p:nvSpPr>
        <p:spPr>
          <a:xfrm>
            <a:off x="676372" y="862948"/>
            <a:ext cx="1722300" cy="720300"/>
          </a:xfrm>
          <a:prstGeom prst="rect">
            <a:avLst/>
          </a:prstGeom>
          <a:noFill/>
          <a:ln>
            <a:noFill/>
          </a:ln>
        </p:spPr>
        <p:txBody>
          <a:bodyPr lIns="91425" tIns="91425" rIns="91425" bIns="91425" anchor="t" anchorCtr="0">
            <a:noAutofit/>
          </a:bodyPr>
          <a:lstStyle/>
          <a:p>
            <a:pPr lvl="0" rtl="0">
              <a:spcBef>
                <a:spcPts val="0"/>
              </a:spcBef>
              <a:buNone/>
            </a:pPr>
            <a:r>
              <a:rPr lang="en-US" sz="3600">
                <a:solidFill>
                  <a:srgbClr val="B7B7B7"/>
                </a:solidFill>
                <a:latin typeface="Roboto"/>
                <a:ea typeface="Roboto"/>
                <a:cs typeface="Roboto"/>
                <a:sym typeface="Roboto"/>
              </a:rPr>
              <a:t>Health</a:t>
            </a:r>
          </a:p>
        </p:txBody>
      </p:sp>
      <p:sp>
        <p:nvSpPr>
          <p:cNvPr id="11" name="Shape 859"/>
          <p:cNvSpPr txBox="1"/>
          <p:nvPr/>
        </p:nvSpPr>
        <p:spPr>
          <a:xfrm>
            <a:off x="162776" y="3146550"/>
            <a:ext cx="2749500" cy="720300"/>
          </a:xfrm>
          <a:prstGeom prst="rect">
            <a:avLst/>
          </a:prstGeom>
          <a:noFill/>
          <a:ln>
            <a:noFill/>
          </a:ln>
        </p:spPr>
        <p:txBody>
          <a:bodyPr lIns="91425" tIns="91425" rIns="91425" bIns="91425" anchor="t" anchorCtr="0">
            <a:noAutofit/>
          </a:bodyPr>
          <a:lstStyle/>
          <a:p>
            <a:pPr lvl="0" rtl="0">
              <a:spcBef>
                <a:spcPts val="0"/>
              </a:spcBef>
              <a:buNone/>
            </a:pPr>
            <a:r>
              <a:rPr lang="en-US" sz="3600" dirty="0">
                <a:solidFill>
                  <a:srgbClr val="B7B7B7"/>
                </a:solidFill>
                <a:latin typeface="Roboto"/>
                <a:ea typeface="Roboto"/>
                <a:cs typeface="Roboto"/>
                <a:sym typeface="Roboto"/>
              </a:rPr>
              <a:t>Monitoring</a:t>
            </a:r>
          </a:p>
        </p:txBody>
      </p:sp>
    </p:spTree>
    <p:extLst>
      <p:ext uri="{BB962C8B-B14F-4D97-AF65-F5344CB8AC3E}">
        <p14:creationId xmlns:p14="http://schemas.microsoft.com/office/powerpoint/2010/main" val="260633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Concerns</a:t>
            </a:r>
          </a:p>
        </p:txBody>
      </p:sp>
      <p:sp>
        <p:nvSpPr>
          <p:cNvPr id="3" name="Text Placeholder 2"/>
          <p:cNvSpPr>
            <a:spLocks noGrp="1"/>
          </p:cNvSpPr>
          <p:nvPr>
            <p:ph type="body" idx="1"/>
          </p:nvPr>
        </p:nvSpPr>
        <p:spPr/>
        <p:txBody>
          <a:bodyPr/>
          <a:lstStyle/>
          <a:p>
            <a:pPr marL="457200" indent="-457200">
              <a:buFont typeface="Arial" panose="020B0604020202020204" pitchFamily="34" charset="0"/>
              <a:buChar char="•"/>
            </a:pPr>
            <a:r>
              <a:rPr lang="en-US" sz="2600" dirty="0"/>
              <a:t>We need to know that our container are up and running.  </a:t>
            </a:r>
          </a:p>
          <a:p>
            <a:pPr marL="457200" indent="-457200">
              <a:buFont typeface="Arial" panose="020B0604020202020204" pitchFamily="34" charset="0"/>
              <a:buChar char="•"/>
            </a:pPr>
            <a:r>
              <a:rPr lang="en-US" sz="2600" dirty="0"/>
              <a:t>If they’re not we need to restart them.  </a:t>
            </a:r>
          </a:p>
          <a:p>
            <a:pPr marL="457200" indent="-457200">
              <a:buFont typeface="Arial" panose="020B0604020202020204" pitchFamily="34" charset="0"/>
              <a:buChar char="•"/>
            </a:pPr>
            <a:r>
              <a:rPr lang="en-US" sz="2600" dirty="0"/>
              <a:t>We need to be able to access containers when they come online.  </a:t>
            </a:r>
          </a:p>
          <a:p>
            <a:pPr marL="457200" indent="-457200">
              <a:buFont typeface="Arial" panose="020B0604020202020204" pitchFamily="34" charset="0"/>
              <a:buChar char="•"/>
            </a:pPr>
            <a:r>
              <a:rPr lang="en-US" sz="2600" dirty="0"/>
              <a:t>We need containers to be able to talk to each other.  </a:t>
            </a:r>
          </a:p>
          <a:p>
            <a:pPr marL="457200" indent="-457200">
              <a:buFont typeface="Arial" panose="020B0604020202020204" pitchFamily="34" charset="0"/>
              <a:buChar char="•"/>
            </a:pPr>
            <a:r>
              <a:rPr lang="en-US" sz="2600" dirty="0"/>
              <a:t>We need a safe and secure way to handle sensitive data. </a:t>
            </a:r>
          </a:p>
        </p:txBody>
      </p:sp>
    </p:spTree>
    <p:extLst>
      <p:ext uri="{BB962C8B-B14F-4D97-AF65-F5344CB8AC3E}">
        <p14:creationId xmlns:p14="http://schemas.microsoft.com/office/powerpoint/2010/main" val="5629474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more … Scaling Concerns</a:t>
            </a:r>
          </a:p>
        </p:txBody>
      </p:sp>
      <p:sp>
        <p:nvSpPr>
          <p:cNvPr id="3" name="Text Placeholder 2"/>
          <p:cNvSpPr>
            <a:spLocks noGrp="1"/>
          </p:cNvSpPr>
          <p:nvPr>
            <p:ph type="body" idx="1"/>
          </p:nvPr>
        </p:nvSpPr>
        <p:spPr/>
        <p:txBody>
          <a:bodyPr/>
          <a:lstStyle/>
          <a:p>
            <a:pPr lvl="0">
              <a:buSzPct val="78571"/>
            </a:pPr>
            <a:r>
              <a:rPr lang="en-US" sz="2400" dirty="0"/>
              <a:t>Isolation: Keep jobs from interfering with each other</a:t>
            </a:r>
          </a:p>
          <a:p>
            <a:pPr lvl="0">
              <a:buSzPct val="78571"/>
            </a:pPr>
            <a:r>
              <a:rPr lang="en-US" sz="2400" dirty="0"/>
              <a:t>Scheduling: Where should my job be run?</a:t>
            </a:r>
          </a:p>
          <a:p>
            <a:pPr lvl="0">
              <a:buSzPct val="78571"/>
            </a:pPr>
            <a:r>
              <a:rPr lang="en-US" sz="2400" dirty="0"/>
              <a:t>Lifecycle: Keep my job running</a:t>
            </a:r>
          </a:p>
          <a:p>
            <a:pPr lvl="0">
              <a:buSzPct val="78571"/>
            </a:pPr>
            <a:r>
              <a:rPr lang="en-US" sz="2400" dirty="0"/>
              <a:t>Discovery: Where is my job now?</a:t>
            </a:r>
          </a:p>
          <a:p>
            <a:pPr lvl="0">
              <a:buSzPct val="78571"/>
            </a:pPr>
            <a:r>
              <a:rPr lang="en-US" sz="2400" dirty="0"/>
              <a:t>Constituency: Who is part of my job?</a:t>
            </a:r>
          </a:p>
          <a:p>
            <a:pPr lvl="0">
              <a:buSzPct val="78571"/>
            </a:pPr>
            <a:r>
              <a:rPr lang="en-US" sz="2400" dirty="0"/>
              <a:t>Scale-up: Making my jobs bigger or smaller</a:t>
            </a:r>
          </a:p>
          <a:p>
            <a:pPr lvl="0">
              <a:buSzPct val="78571"/>
            </a:pPr>
            <a:r>
              <a:rPr lang="en-US" sz="2400" dirty="0" err="1"/>
              <a:t>Auth</a:t>
            </a:r>
            <a:r>
              <a:rPr lang="en-US" sz="2400" dirty="0"/>
              <a:t>{</a:t>
            </a:r>
            <a:r>
              <a:rPr lang="en-US" sz="2400" dirty="0" err="1"/>
              <a:t>n,z</a:t>
            </a:r>
            <a:r>
              <a:rPr lang="en-US" sz="2400" dirty="0"/>
              <a:t>}: Who can do things to my job?</a:t>
            </a:r>
          </a:p>
          <a:p>
            <a:pPr lvl="0">
              <a:buSzPct val="78571"/>
            </a:pPr>
            <a:r>
              <a:rPr lang="en-US" sz="2400" dirty="0"/>
              <a:t>Monitoring: What’s happening with my job?</a:t>
            </a:r>
          </a:p>
          <a:p>
            <a:pPr lvl="0"/>
            <a:r>
              <a:rPr lang="en-US" sz="2400" dirty="0"/>
              <a:t>Health: How is my job feeling?</a:t>
            </a:r>
          </a:p>
        </p:txBody>
      </p:sp>
    </p:spTree>
    <p:extLst>
      <p:ext uri="{BB962C8B-B14F-4D97-AF65-F5344CB8AC3E}">
        <p14:creationId xmlns:p14="http://schemas.microsoft.com/office/powerpoint/2010/main" val="1379276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Shape 895"/>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Cattle vs Pets</a:t>
            </a:r>
          </a:p>
        </p:txBody>
      </p:sp>
      <p:sp>
        <p:nvSpPr>
          <p:cNvPr id="896" name="Shape 896"/>
          <p:cNvSpPr/>
          <p:nvPr/>
        </p:nvSpPr>
        <p:spPr>
          <a:xfrm>
            <a:off x="4934495" y="2777182"/>
            <a:ext cx="1305300" cy="311100"/>
          </a:xfrm>
          <a:prstGeom prst="rect">
            <a:avLst/>
          </a:prstGeom>
          <a:noFill/>
          <a:ln>
            <a:noFill/>
          </a:ln>
        </p:spPr>
        <p:txBody>
          <a:bodyPr lIns="91425" tIns="91425" rIns="91425" bIns="91425" anchor="t" anchorCtr="0">
            <a:noAutofit/>
          </a:bodyPr>
          <a:lstStyle/>
          <a:p>
            <a:pPr marL="0" marR="0" lvl="0" indent="0" algn="ctr" rtl="0">
              <a:lnSpc>
                <a:spcPct val="120000"/>
              </a:lnSpc>
              <a:spcBef>
                <a:spcPts val="0"/>
              </a:spcBef>
              <a:spcAft>
                <a:spcPts val="0"/>
              </a:spcAft>
              <a:buClr>
                <a:srgbClr val="000000"/>
              </a:buClr>
              <a:buSzPct val="25000"/>
              <a:buFont typeface="Roboto"/>
              <a:buNone/>
            </a:pPr>
            <a:r>
              <a:rPr lang="en-US" sz="2400" b="0" i="0" u="none" strike="noStrike" cap="none">
                <a:solidFill>
                  <a:srgbClr val="000000"/>
                </a:solidFill>
                <a:latin typeface="Roboto"/>
                <a:ea typeface="Roboto"/>
                <a:cs typeface="Roboto"/>
                <a:sym typeface="Roboto"/>
              </a:rPr>
              <a:t>Cattle</a:t>
            </a:r>
          </a:p>
        </p:txBody>
      </p:sp>
      <p:sp>
        <p:nvSpPr>
          <p:cNvPr id="897" name="Shape 897"/>
          <p:cNvSpPr txBox="1">
            <a:spLocks noGrp="1"/>
          </p:cNvSpPr>
          <p:nvPr>
            <p:ph type="body" idx="4294967295"/>
          </p:nvPr>
        </p:nvSpPr>
        <p:spPr>
          <a:xfrm>
            <a:off x="4117499" y="3129850"/>
            <a:ext cx="4493100" cy="1033200"/>
          </a:xfrm>
          <a:prstGeom prst="rect">
            <a:avLst/>
          </a:prstGeom>
          <a:noFill/>
          <a:ln>
            <a:noFill/>
          </a:ln>
        </p:spPr>
        <p:txBody>
          <a:bodyPr lIns="91425" tIns="91425" rIns="91425" bIns="91425" anchor="t" anchorCtr="0">
            <a:noAutofit/>
          </a:bodyPr>
          <a:lstStyle/>
          <a:p>
            <a:pPr marL="139700" marR="0" lvl="0" indent="-177800" algn="l" rtl="0">
              <a:lnSpc>
                <a:spcPct val="120000"/>
              </a:lnSpc>
              <a:spcBef>
                <a:spcPts val="0"/>
              </a:spcBef>
              <a:spcAft>
                <a:spcPts val="0"/>
              </a:spcAft>
              <a:buClr>
                <a:srgbClr val="000000"/>
              </a:buClr>
              <a:buSzPct val="100000"/>
              <a:buFont typeface="Roboto"/>
              <a:buChar char="•"/>
            </a:pPr>
            <a:r>
              <a:rPr lang="en-US" sz="2000" b="0" i="0" u="none" strike="noStrike" cap="none">
                <a:solidFill>
                  <a:srgbClr val="000000"/>
                </a:solidFill>
              </a:rPr>
              <a:t>Has a number</a:t>
            </a:r>
          </a:p>
          <a:p>
            <a:pPr marL="139700" marR="0" lvl="0" indent="-177800" algn="l" rtl="0">
              <a:lnSpc>
                <a:spcPct val="120000"/>
              </a:lnSpc>
              <a:spcBef>
                <a:spcPts val="0"/>
              </a:spcBef>
              <a:spcAft>
                <a:spcPts val="0"/>
              </a:spcAft>
              <a:buClr>
                <a:srgbClr val="000000"/>
              </a:buClr>
              <a:buSzPct val="100000"/>
              <a:buFont typeface="Roboto"/>
              <a:buChar char="•"/>
            </a:pPr>
            <a:r>
              <a:rPr lang="en-US" sz="2000" b="0" i="0" u="none" strike="noStrike" cap="none">
                <a:solidFill>
                  <a:srgbClr val="000000"/>
                </a:solidFill>
              </a:rPr>
              <a:t>One is much like any other</a:t>
            </a:r>
          </a:p>
          <a:p>
            <a:pPr marL="139700" marR="0" lvl="0" indent="-177800" algn="l" rtl="0">
              <a:lnSpc>
                <a:spcPct val="120000"/>
              </a:lnSpc>
              <a:spcBef>
                <a:spcPts val="0"/>
              </a:spcBef>
              <a:spcAft>
                <a:spcPts val="0"/>
              </a:spcAft>
              <a:buClr>
                <a:srgbClr val="000000"/>
              </a:buClr>
              <a:buSzPct val="100000"/>
              <a:buFont typeface="Roboto"/>
              <a:buChar char="•"/>
            </a:pPr>
            <a:r>
              <a:rPr lang="en-US" sz="2000" b="0" i="0" u="none" strike="noStrike" cap="none">
                <a:solidFill>
                  <a:srgbClr val="000000"/>
                </a:solidFill>
              </a:rPr>
              <a:t>Run as a group</a:t>
            </a:r>
          </a:p>
          <a:p>
            <a:pPr marL="139700" marR="0" lvl="0" indent="-177800" algn="l" rtl="0">
              <a:lnSpc>
                <a:spcPct val="120000"/>
              </a:lnSpc>
              <a:spcBef>
                <a:spcPts val="0"/>
              </a:spcBef>
              <a:spcAft>
                <a:spcPts val="0"/>
              </a:spcAft>
              <a:buClr>
                <a:srgbClr val="000000"/>
              </a:buClr>
              <a:buSzPct val="100000"/>
              <a:buFont typeface="Roboto"/>
              <a:buChar char="•"/>
            </a:pPr>
            <a:r>
              <a:rPr lang="en-US" sz="2000" b="0" i="0" u="none" strike="noStrike" cap="none">
                <a:solidFill>
                  <a:srgbClr val="000000"/>
                </a:solidFill>
              </a:rPr>
              <a:t>If it gets ill, you make hamburgers</a:t>
            </a:r>
          </a:p>
        </p:txBody>
      </p:sp>
      <p:sp>
        <p:nvSpPr>
          <p:cNvPr id="898" name="Shape 898"/>
          <p:cNvSpPr/>
          <p:nvPr/>
        </p:nvSpPr>
        <p:spPr>
          <a:xfrm>
            <a:off x="1946220" y="2798372"/>
            <a:ext cx="1305300" cy="311100"/>
          </a:xfrm>
          <a:prstGeom prst="rect">
            <a:avLst/>
          </a:prstGeom>
          <a:noFill/>
          <a:ln>
            <a:noFill/>
          </a:ln>
        </p:spPr>
        <p:txBody>
          <a:bodyPr lIns="91425" tIns="91425" rIns="91425" bIns="91425" anchor="t" anchorCtr="0">
            <a:noAutofit/>
          </a:bodyPr>
          <a:lstStyle/>
          <a:p>
            <a:pPr marL="0" marR="0" lvl="0" indent="0" algn="ctr" rtl="0">
              <a:lnSpc>
                <a:spcPct val="120000"/>
              </a:lnSpc>
              <a:spcBef>
                <a:spcPts val="0"/>
              </a:spcBef>
              <a:spcAft>
                <a:spcPts val="0"/>
              </a:spcAft>
              <a:buClr>
                <a:srgbClr val="000000"/>
              </a:buClr>
              <a:buSzPct val="25000"/>
              <a:buFont typeface="Roboto"/>
              <a:buNone/>
            </a:pPr>
            <a:r>
              <a:rPr lang="en-US" sz="2400" b="0" i="0" u="none" strike="noStrike" cap="none">
                <a:solidFill>
                  <a:srgbClr val="000000"/>
                </a:solidFill>
                <a:latin typeface="Roboto"/>
                <a:ea typeface="Roboto"/>
                <a:cs typeface="Roboto"/>
                <a:sym typeface="Roboto"/>
              </a:rPr>
              <a:t>Pet</a:t>
            </a:r>
          </a:p>
        </p:txBody>
      </p:sp>
      <p:sp>
        <p:nvSpPr>
          <p:cNvPr id="899" name="Shape 899"/>
          <p:cNvSpPr/>
          <p:nvPr/>
        </p:nvSpPr>
        <p:spPr>
          <a:xfrm>
            <a:off x="381000" y="3151725"/>
            <a:ext cx="3736500" cy="1033200"/>
          </a:xfrm>
          <a:prstGeom prst="rect">
            <a:avLst/>
          </a:prstGeom>
          <a:noFill/>
          <a:ln>
            <a:noFill/>
          </a:ln>
        </p:spPr>
        <p:txBody>
          <a:bodyPr lIns="91425" tIns="91425" rIns="91425" bIns="91425" anchor="t" anchorCtr="0">
            <a:noAutofit/>
          </a:bodyPr>
          <a:lstStyle/>
          <a:p>
            <a:pPr marL="139700" marR="0" lvl="0" indent="-177800" algn="l" rtl="0">
              <a:lnSpc>
                <a:spcPct val="120000"/>
              </a:lnSpc>
              <a:spcBef>
                <a:spcPts val="0"/>
              </a:spcBef>
              <a:spcAft>
                <a:spcPts val="0"/>
              </a:spcAft>
              <a:buClr>
                <a:srgbClr val="000000"/>
              </a:buClr>
              <a:buSzPct val="100000"/>
              <a:buFont typeface="Roboto"/>
              <a:buChar char="•"/>
            </a:pPr>
            <a:r>
              <a:rPr lang="en-US" sz="2000" b="0" i="0" u="none" strike="noStrike" cap="none">
                <a:solidFill>
                  <a:srgbClr val="000000"/>
                </a:solidFill>
                <a:latin typeface="Roboto"/>
                <a:ea typeface="Roboto"/>
                <a:cs typeface="Roboto"/>
                <a:sym typeface="Roboto"/>
              </a:rPr>
              <a:t>Has a name</a:t>
            </a:r>
          </a:p>
          <a:p>
            <a:pPr marL="139700" marR="0" lvl="0" indent="-177800" algn="l" rtl="0">
              <a:lnSpc>
                <a:spcPct val="120000"/>
              </a:lnSpc>
              <a:spcBef>
                <a:spcPts val="0"/>
              </a:spcBef>
              <a:spcAft>
                <a:spcPts val="0"/>
              </a:spcAft>
              <a:buClr>
                <a:srgbClr val="000000"/>
              </a:buClr>
              <a:buSzPct val="100000"/>
              <a:buFont typeface="Roboto"/>
              <a:buChar char="•"/>
            </a:pPr>
            <a:r>
              <a:rPr lang="en-US" sz="2000" b="0" i="0" u="none" strike="noStrike" cap="none">
                <a:solidFill>
                  <a:srgbClr val="000000"/>
                </a:solidFill>
                <a:latin typeface="Roboto"/>
                <a:ea typeface="Roboto"/>
                <a:cs typeface="Roboto"/>
                <a:sym typeface="Roboto"/>
              </a:rPr>
              <a:t>Is unique or rare</a:t>
            </a:r>
          </a:p>
          <a:p>
            <a:pPr marL="139700" marR="0" lvl="0" indent="-177800" algn="l" rtl="0">
              <a:lnSpc>
                <a:spcPct val="120000"/>
              </a:lnSpc>
              <a:spcBef>
                <a:spcPts val="0"/>
              </a:spcBef>
              <a:spcAft>
                <a:spcPts val="0"/>
              </a:spcAft>
              <a:buClr>
                <a:srgbClr val="000000"/>
              </a:buClr>
              <a:buSzPct val="100000"/>
              <a:buFont typeface="Roboto"/>
              <a:buChar char="•"/>
            </a:pPr>
            <a:r>
              <a:rPr lang="en-US" sz="2000" b="0" i="0" u="none" strike="noStrike" cap="none">
                <a:solidFill>
                  <a:srgbClr val="000000"/>
                </a:solidFill>
                <a:latin typeface="Roboto"/>
                <a:ea typeface="Roboto"/>
                <a:cs typeface="Roboto"/>
                <a:sym typeface="Roboto"/>
              </a:rPr>
              <a:t>Personal Attention</a:t>
            </a:r>
          </a:p>
          <a:p>
            <a:pPr marL="139700" marR="0" lvl="0" indent="-177800" algn="l" rtl="0">
              <a:lnSpc>
                <a:spcPct val="120000"/>
              </a:lnSpc>
              <a:spcBef>
                <a:spcPts val="0"/>
              </a:spcBef>
              <a:spcAft>
                <a:spcPts val="0"/>
              </a:spcAft>
              <a:buClr>
                <a:srgbClr val="000000"/>
              </a:buClr>
              <a:buSzPct val="100000"/>
              <a:buFont typeface="Roboto"/>
              <a:buChar char="•"/>
            </a:pPr>
            <a:r>
              <a:rPr lang="en-US" sz="2000" b="0" i="0" u="none" strike="noStrike" cap="none">
                <a:solidFill>
                  <a:srgbClr val="000000"/>
                </a:solidFill>
                <a:latin typeface="Roboto"/>
                <a:ea typeface="Roboto"/>
                <a:cs typeface="Roboto"/>
                <a:sym typeface="Roboto"/>
              </a:rPr>
              <a:t>If it gets il</a:t>
            </a:r>
            <a:r>
              <a:rPr lang="en-US" sz="2000">
                <a:latin typeface="Roboto"/>
                <a:ea typeface="Roboto"/>
                <a:cs typeface="Roboto"/>
                <a:sym typeface="Roboto"/>
              </a:rPr>
              <a:t>l, </a:t>
            </a:r>
            <a:r>
              <a:rPr lang="en-US" sz="2000" b="0" i="0" u="none" strike="noStrike" cap="none">
                <a:solidFill>
                  <a:srgbClr val="000000"/>
                </a:solidFill>
                <a:latin typeface="Roboto"/>
                <a:ea typeface="Roboto"/>
                <a:cs typeface="Roboto"/>
                <a:sym typeface="Roboto"/>
              </a:rPr>
              <a:t>you make it better</a:t>
            </a:r>
          </a:p>
        </p:txBody>
      </p:sp>
      <p:pic>
        <p:nvPicPr>
          <p:cNvPr id="900" name="Shape 900"/>
          <p:cNvPicPr preferRelativeResize="0"/>
          <p:nvPr/>
        </p:nvPicPr>
        <p:blipFill rotWithShape="1">
          <a:blip r:embed="rId3">
            <a:alphaModFix/>
          </a:blip>
          <a:srcRect/>
          <a:stretch/>
        </p:blipFill>
        <p:spPr>
          <a:xfrm>
            <a:off x="4757752" y="1361473"/>
            <a:ext cx="1763400" cy="1036500"/>
          </a:xfrm>
          <a:prstGeom prst="rect">
            <a:avLst/>
          </a:prstGeom>
          <a:noFill/>
          <a:ln>
            <a:noFill/>
          </a:ln>
        </p:spPr>
      </p:pic>
      <p:sp>
        <p:nvSpPr>
          <p:cNvPr id="901" name="Shape 901"/>
          <p:cNvSpPr/>
          <p:nvPr/>
        </p:nvSpPr>
        <p:spPr>
          <a:xfrm>
            <a:off x="1798093" y="1079446"/>
            <a:ext cx="1601400" cy="1600500"/>
          </a:xfrm>
          <a:custGeom>
            <a:avLst/>
            <a:gdLst/>
            <a:ahLst/>
            <a:cxnLst/>
            <a:rect l="0" t="0" r="0" b="0"/>
            <a:pathLst>
              <a:path w="120000" h="120000" extrusionOk="0">
                <a:moveTo>
                  <a:pt x="477" y="0"/>
                </a:moveTo>
                <a:cubicBezTo>
                  <a:pt x="216" y="0"/>
                  <a:pt x="0" y="333"/>
                  <a:pt x="0" y="738"/>
                </a:cubicBezTo>
                <a:cubicBezTo>
                  <a:pt x="0" y="1688"/>
                  <a:pt x="305" y="1688"/>
                  <a:pt x="666" y="738"/>
                </a:cubicBezTo>
                <a:cubicBezTo>
                  <a:pt x="827" y="333"/>
                  <a:pt x="744" y="0"/>
                  <a:pt x="477" y="0"/>
                </a:cubicBezTo>
                <a:close/>
                <a:moveTo>
                  <a:pt x="119155" y="0"/>
                </a:moveTo>
                <a:cubicBezTo>
                  <a:pt x="118516" y="0"/>
                  <a:pt x="118455" y="133"/>
                  <a:pt x="118911" y="588"/>
                </a:cubicBezTo>
                <a:cubicBezTo>
                  <a:pt x="119772" y="1450"/>
                  <a:pt x="119772" y="118538"/>
                  <a:pt x="118911" y="119400"/>
                </a:cubicBezTo>
                <a:cubicBezTo>
                  <a:pt x="118455" y="119861"/>
                  <a:pt x="118516" y="120000"/>
                  <a:pt x="119155" y="120000"/>
                </a:cubicBezTo>
                <a:lnTo>
                  <a:pt x="119166" y="120000"/>
                </a:lnTo>
                <a:cubicBezTo>
                  <a:pt x="119950" y="120000"/>
                  <a:pt x="120000" y="116138"/>
                  <a:pt x="120000" y="60000"/>
                </a:cubicBezTo>
                <a:cubicBezTo>
                  <a:pt x="120000" y="4038"/>
                  <a:pt x="119950" y="22"/>
                  <a:pt x="119172" y="0"/>
                </a:cubicBezTo>
                <a:lnTo>
                  <a:pt x="119166" y="0"/>
                </a:lnTo>
                <a:lnTo>
                  <a:pt x="119155" y="0"/>
                </a:lnTo>
                <a:close/>
                <a:moveTo>
                  <a:pt x="59088" y="127"/>
                </a:moveTo>
                <a:cubicBezTo>
                  <a:pt x="20211" y="205"/>
                  <a:pt x="12994" y="277"/>
                  <a:pt x="37783" y="361"/>
                </a:cubicBezTo>
                <a:cubicBezTo>
                  <a:pt x="57883" y="433"/>
                  <a:pt x="74611" y="600"/>
                  <a:pt x="74966" y="733"/>
                </a:cubicBezTo>
                <a:cubicBezTo>
                  <a:pt x="75433" y="911"/>
                  <a:pt x="75216" y="1550"/>
                  <a:pt x="74172" y="3077"/>
                </a:cubicBezTo>
                <a:cubicBezTo>
                  <a:pt x="73377" y="4238"/>
                  <a:pt x="72272" y="6238"/>
                  <a:pt x="71705" y="7533"/>
                </a:cubicBezTo>
                <a:cubicBezTo>
                  <a:pt x="71022" y="9088"/>
                  <a:pt x="70233" y="10050"/>
                  <a:pt x="69372" y="10377"/>
                </a:cubicBezTo>
                <a:cubicBezTo>
                  <a:pt x="66794" y="11355"/>
                  <a:pt x="63705" y="13900"/>
                  <a:pt x="62405" y="16116"/>
                </a:cubicBezTo>
                <a:cubicBezTo>
                  <a:pt x="61277" y="18038"/>
                  <a:pt x="61027" y="19172"/>
                  <a:pt x="60750" y="23633"/>
                </a:cubicBezTo>
                <a:cubicBezTo>
                  <a:pt x="60550" y="26955"/>
                  <a:pt x="60144" y="29433"/>
                  <a:pt x="59644" y="30372"/>
                </a:cubicBezTo>
                <a:cubicBezTo>
                  <a:pt x="58216" y="33038"/>
                  <a:pt x="55111" y="35511"/>
                  <a:pt x="50105" y="37966"/>
                </a:cubicBezTo>
                <a:cubicBezTo>
                  <a:pt x="41111" y="42377"/>
                  <a:pt x="37533" y="45700"/>
                  <a:pt x="34277" y="52644"/>
                </a:cubicBezTo>
                <a:cubicBezTo>
                  <a:pt x="29205" y="63455"/>
                  <a:pt x="28188" y="75555"/>
                  <a:pt x="31366" y="87216"/>
                </a:cubicBezTo>
                <a:lnTo>
                  <a:pt x="32638" y="91922"/>
                </a:lnTo>
                <a:lnTo>
                  <a:pt x="31650" y="93488"/>
                </a:lnTo>
                <a:cubicBezTo>
                  <a:pt x="28583" y="98327"/>
                  <a:pt x="28411" y="98861"/>
                  <a:pt x="28405" y="103205"/>
                </a:cubicBezTo>
                <a:cubicBezTo>
                  <a:pt x="28400" y="106811"/>
                  <a:pt x="28588" y="107800"/>
                  <a:pt x="29783" y="110222"/>
                </a:cubicBezTo>
                <a:cubicBezTo>
                  <a:pt x="31377" y="113477"/>
                  <a:pt x="34750" y="116683"/>
                  <a:pt x="37566" y="117622"/>
                </a:cubicBezTo>
                <a:cubicBezTo>
                  <a:pt x="41588" y="118961"/>
                  <a:pt x="39911" y="119250"/>
                  <a:pt x="26672" y="119511"/>
                </a:cubicBezTo>
                <a:cubicBezTo>
                  <a:pt x="19950" y="119644"/>
                  <a:pt x="36444" y="119794"/>
                  <a:pt x="62333" y="119866"/>
                </a:cubicBezTo>
                <a:cubicBezTo>
                  <a:pt x="101194" y="119783"/>
                  <a:pt x="109988" y="119688"/>
                  <a:pt x="90988" y="119511"/>
                </a:cubicBezTo>
                <a:cubicBezTo>
                  <a:pt x="76255" y="119372"/>
                  <a:pt x="64144" y="119105"/>
                  <a:pt x="64077" y="118911"/>
                </a:cubicBezTo>
                <a:cubicBezTo>
                  <a:pt x="64005" y="118722"/>
                  <a:pt x="64938" y="118044"/>
                  <a:pt x="66138" y="117405"/>
                </a:cubicBezTo>
                <a:cubicBezTo>
                  <a:pt x="68583" y="116116"/>
                  <a:pt x="70588" y="113816"/>
                  <a:pt x="69855" y="113144"/>
                </a:cubicBezTo>
                <a:cubicBezTo>
                  <a:pt x="69588" y="112905"/>
                  <a:pt x="67133" y="113027"/>
                  <a:pt x="64200" y="113427"/>
                </a:cubicBezTo>
                <a:cubicBezTo>
                  <a:pt x="55400" y="114638"/>
                  <a:pt x="45488" y="113666"/>
                  <a:pt x="40522" y="111111"/>
                </a:cubicBezTo>
                <a:cubicBezTo>
                  <a:pt x="36394" y="108988"/>
                  <a:pt x="34011" y="104150"/>
                  <a:pt x="35772" y="101461"/>
                </a:cubicBezTo>
                <a:lnTo>
                  <a:pt x="36655" y="100105"/>
                </a:lnTo>
                <a:lnTo>
                  <a:pt x="41166" y="100433"/>
                </a:lnTo>
                <a:cubicBezTo>
                  <a:pt x="50427" y="101105"/>
                  <a:pt x="60616" y="101361"/>
                  <a:pt x="64327" y="101011"/>
                </a:cubicBezTo>
                <a:cubicBezTo>
                  <a:pt x="67611" y="100705"/>
                  <a:pt x="68355" y="100455"/>
                  <a:pt x="69538" y="99272"/>
                </a:cubicBezTo>
                <a:lnTo>
                  <a:pt x="70927" y="97883"/>
                </a:lnTo>
                <a:lnTo>
                  <a:pt x="72872" y="99061"/>
                </a:lnTo>
                <a:cubicBezTo>
                  <a:pt x="75266" y="100511"/>
                  <a:pt x="78894" y="100666"/>
                  <a:pt x="80444" y="99383"/>
                </a:cubicBezTo>
                <a:cubicBezTo>
                  <a:pt x="81550" y="98472"/>
                  <a:pt x="82827" y="93500"/>
                  <a:pt x="82311" y="92150"/>
                </a:cubicBezTo>
                <a:cubicBezTo>
                  <a:pt x="82155" y="91744"/>
                  <a:pt x="81238" y="91261"/>
                  <a:pt x="80266" y="91077"/>
                </a:cubicBezTo>
                <a:cubicBezTo>
                  <a:pt x="77411" y="90544"/>
                  <a:pt x="77288" y="89961"/>
                  <a:pt x="77288" y="77033"/>
                </a:cubicBezTo>
                <a:cubicBezTo>
                  <a:pt x="77288" y="65588"/>
                  <a:pt x="77305" y="65394"/>
                  <a:pt x="78566" y="62716"/>
                </a:cubicBezTo>
                <a:cubicBezTo>
                  <a:pt x="79266" y="61222"/>
                  <a:pt x="80961" y="58722"/>
                  <a:pt x="82327" y="57155"/>
                </a:cubicBezTo>
                <a:cubicBezTo>
                  <a:pt x="83861" y="55405"/>
                  <a:pt x="85050" y="53461"/>
                  <a:pt x="85433" y="52100"/>
                </a:cubicBezTo>
                <a:cubicBezTo>
                  <a:pt x="86227" y="49250"/>
                  <a:pt x="85811" y="37322"/>
                  <a:pt x="84783" y="33716"/>
                </a:cubicBezTo>
                <a:lnTo>
                  <a:pt x="84044" y="31133"/>
                </a:lnTo>
                <a:lnTo>
                  <a:pt x="86477" y="29383"/>
                </a:lnTo>
                <a:cubicBezTo>
                  <a:pt x="87816" y="28422"/>
                  <a:pt x="89355" y="26916"/>
                  <a:pt x="89894" y="26038"/>
                </a:cubicBezTo>
                <a:cubicBezTo>
                  <a:pt x="91133" y="24027"/>
                  <a:pt x="91988" y="20961"/>
                  <a:pt x="91627" y="19827"/>
                </a:cubicBezTo>
                <a:cubicBezTo>
                  <a:pt x="91477" y="19355"/>
                  <a:pt x="89855" y="17394"/>
                  <a:pt x="88022" y="15483"/>
                </a:cubicBezTo>
                <a:cubicBezTo>
                  <a:pt x="85600" y="12950"/>
                  <a:pt x="84083" y="11805"/>
                  <a:pt x="82472" y="11272"/>
                </a:cubicBezTo>
                <a:lnTo>
                  <a:pt x="80250" y="10538"/>
                </a:lnTo>
                <a:lnTo>
                  <a:pt x="79955" y="6383"/>
                </a:lnTo>
                <a:cubicBezTo>
                  <a:pt x="79800" y="4094"/>
                  <a:pt x="79583" y="1888"/>
                  <a:pt x="79472" y="1483"/>
                </a:cubicBezTo>
                <a:cubicBezTo>
                  <a:pt x="79294" y="838"/>
                  <a:pt x="81416" y="705"/>
                  <a:pt x="95800" y="483"/>
                </a:cubicBezTo>
                <a:cubicBezTo>
                  <a:pt x="104522" y="344"/>
                  <a:pt x="87622" y="194"/>
                  <a:pt x="59088" y="127"/>
                </a:cubicBezTo>
                <a:close/>
                <a:moveTo>
                  <a:pt x="322" y="30250"/>
                </a:moveTo>
                <a:cubicBezTo>
                  <a:pt x="277" y="28755"/>
                  <a:pt x="238" y="40961"/>
                  <a:pt x="238" y="62961"/>
                </a:cubicBezTo>
                <a:cubicBezTo>
                  <a:pt x="238" y="92294"/>
                  <a:pt x="300" y="104366"/>
                  <a:pt x="372" y="89788"/>
                </a:cubicBezTo>
                <a:cubicBezTo>
                  <a:pt x="444" y="75211"/>
                  <a:pt x="444" y="51216"/>
                  <a:pt x="372" y="36461"/>
                </a:cubicBezTo>
                <a:cubicBezTo>
                  <a:pt x="350" y="32772"/>
                  <a:pt x="338" y="30750"/>
                  <a:pt x="322" y="30250"/>
                </a:cubicBezTo>
                <a:close/>
                <a:moveTo>
                  <a:pt x="144" y="118666"/>
                </a:moveTo>
                <a:cubicBezTo>
                  <a:pt x="33" y="118694"/>
                  <a:pt x="0" y="118866"/>
                  <a:pt x="0" y="119194"/>
                </a:cubicBezTo>
                <a:cubicBezTo>
                  <a:pt x="0" y="119638"/>
                  <a:pt x="333" y="120000"/>
                  <a:pt x="738" y="120000"/>
                </a:cubicBezTo>
                <a:lnTo>
                  <a:pt x="755" y="120000"/>
                </a:lnTo>
                <a:cubicBezTo>
                  <a:pt x="1155" y="120000"/>
                  <a:pt x="1477" y="119911"/>
                  <a:pt x="1477" y="119811"/>
                </a:cubicBezTo>
                <a:cubicBezTo>
                  <a:pt x="1477" y="119711"/>
                  <a:pt x="1150" y="119344"/>
                  <a:pt x="738" y="119005"/>
                </a:cubicBezTo>
                <a:cubicBezTo>
                  <a:pt x="438" y="118755"/>
                  <a:pt x="250" y="118638"/>
                  <a:pt x="144" y="118666"/>
                </a:cubicBezTo>
                <a:close/>
              </a:path>
            </a:pathLst>
          </a:custGeom>
          <a:noFill/>
          <a:ln>
            <a:noFill/>
          </a:ln>
        </p:spPr>
      </p:sp>
    </p:spTree>
    <p:extLst>
      <p:ext uri="{BB962C8B-B14F-4D97-AF65-F5344CB8AC3E}">
        <p14:creationId xmlns:p14="http://schemas.microsoft.com/office/powerpoint/2010/main" val="1436342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781"/>
          <p:cNvSpPr txBox="1">
            <a:spLocks/>
          </p:cNvSpPr>
          <p:nvPr/>
        </p:nvSpPr>
        <p:spPr>
          <a:xfrm>
            <a:off x="469789" y="2114550"/>
            <a:ext cx="8229600" cy="914400"/>
          </a:xfrm>
          <a:prstGeom prst="rect">
            <a:avLst/>
          </a:prstGeom>
          <a:solidFill>
            <a:schemeClr val="accent1">
              <a:lumMod val="60000"/>
              <a:lumOff val="40000"/>
            </a:schemeClr>
          </a:solidFill>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stStyle>
          <a:p>
            <a:r>
              <a:rPr lang="en-US" sz="6000" dirty="0">
                <a:solidFill>
                  <a:schemeClr val="bg1"/>
                </a:solidFill>
              </a:rPr>
              <a:t>Desired State</a:t>
            </a:r>
          </a:p>
        </p:txBody>
      </p:sp>
    </p:spTree>
    <p:extLst>
      <p:ext uri="{BB962C8B-B14F-4D97-AF65-F5344CB8AC3E}">
        <p14:creationId xmlns:p14="http://schemas.microsoft.com/office/powerpoint/2010/main" val="34765055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Shape 912"/>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Desired States</a:t>
            </a:r>
          </a:p>
        </p:txBody>
      </p:sp>
      <p:sp>
        <p:nvSpPr>
          <p:cNvPr id="913" name="Shape 913"/>
          <p:cNvSpPr txBox="1">
            <a:spLocks noGrp="1"/>
          </p:cNvSpPr>
          <p:nvPr>
            <p:ph type="body" idx="4294967295"/>
          </p:nvPr>
        </p:nvSpPr>
        <p:spPr>
          <a:xfrm>
            <a:off x="427459" y="1431218"/>
            <a:ext cx="4205700" cy="3074999"/>
          </a:xfrm>
          <a:prstGeom prst="rect">
            <a:avLst/>
          </a:prstGeom>
          <a:noFill/>
          <a:ln>
            <a:noFill/>
          </a:ln>
        </p:spPr>
        <p:txBody>
          <a:bodyPr lIns="91425" tIns="91425" rIns="91425" bIns="91425" anchor="t" anchorCtr="0">
            <a:noAutofit/>
          </a:bodyPr>
          <a:lstStyle/>
          <a:p>
            <a:pPr marL="0" marR="0" lvl="0" indent="0" algn="l" rtl="0">
              <a:lnSpc>
                <a:spcPct val="120000"/>
              </a:lnSpc>
              <a:spcBef>
                <a:spcPts val="0"/>
              </a:spcBef>
              <a:spcAft>
                <a:spcPts val="0"/>
              </a:spcAft>
              <a:buClr>
                <a:srgbClr val="000000"/>
              </a:buClr>
              <a:buSzPct val="25000"/>
              <a:buFont typeface="Source Code Pro"/>
              <a:buNone/>
            </a:pPr>
            <a:r>
              <a:rPr lang="en-US" sz="2400" b="0" i="0" u="none" strike="noStrike" cap="none">
                <a:solidFill>
                  <a:srgbClr val="000000"/>
                </a:solidFill>
              </a:rPr>
              <a:t>./create_docker_images.sh</a:t>
            </a:r>
          </a:p>
          <a:p>
            <a:pPr marL="0" marR="0" lvl="0" indent="0" algn="l" rtl="0">
              <a:lnSpc>
                <a:spcPct val="120000"/>
              </a:lnSpc>
              <a:spcBef>
                <a:spcPts val="0"/>
              </a:spcBef>
              <a:spcAft>
                <a:spcPts val="0"/>
              </a:spcAft>
              <a:buClr>
                <a:srgbClr val="000000"/>
              </a:buClr>
              <a:buSzPct val="25000"/>
              <a:buFont typeface="Source Code Pro"/>
              <a:buNone/>
            </a:pPr>
            <a:r>
              <a:rPr lang="en-US" sz="2400" b="0" i="0" u="none" strike="noStrike" cap="none">
                <a:solidFill>
                  <a:srgbClr val="000000"/>
                </a:solidFill>
              </a:rPr>
              <a:t>./launch_frontend.sh x 3</a:t>
            </a:r>
          </a:p>
          <a:p>
            <a:pPr marL="0" marR="0" lvl="0" indent="0" algn="l" rtl="0">
              <a:lnSpc>
                <a:spcPct val="120000"/>
              </a:lnSpc>
              <a:spcBef>
                <a:spcPts val="0"/>
              </a:spcBef>
              <a:spcAft>
                <a:spcPts val="0"/>
              </a:spcAft>
              <a:buClr>
                <a:srgbClr val="000000"/>
              </a:buClr>
              <a:buSzPct val="25000"/>
              <a:buFont typeface="Source Code Pro"/>
              <a:buNone/>
            </a:pPr>
            <a:r>
              <a:rPr lang="en-US" sz="2400" b="0" i="0" u="none" strike="noStrike" cap="none">
                <a:solidFill>
                  <a:srgbClr val="000000"/>
                </a:solidFill>
              </a:rPr>
              <a:t>./launch_services.sh x 2</a:t>
            </a:r>
          </a:p>
          <a:p>
            <a:pPr marL="0" marR="0" lvl="0" indent="0" algn="l" rtl="0">
              <a:lnSpc>
                <a:spcPct val="120000"/>
              </a:lnSpc>
              <a:spcBef>
                <a:spcPts val="0"/>
              </a:spcBef>
              <a:spcAft>
                <a:spcPts val="0"/>
              </a:spcAft>
              <a:buClr>
                <a:srgbClr val="000000"/>
              </a:buClr>
              <a:buSzPct val="25000"/>
              <a:buFont typeface="Source Code Pro"/>
              <a:buNone/>
            </a:pPr>
            <a:r>
              <a:rPr lang="en-US" sz="2400" b="0" i="0" u="none" strike="noStrike" cap="none">
                <a:solidFill>
                  <a:srgbClr val="000000"/>
                </a:solidFill>
              </a:rPr>
              <a:t>./launch_backend.sh x 1</a:t>
            </a:r>
          </a:p>
        </p:txBody>
      </p:sp>
      <p:pic>
        <p:nvPicPr>
          <p:cNvPr id="914" name="Shape 914"/>
          <p:cNvPicPr preferRelativeResize="0"/>
          <p:nvPr/>
        </p:nvPicPr>
        <p:blipFill rotWithShape="1">
          <a:blip r:embed="rId3">
            <a:alphaModFix amt="25070"/>
          </a:blip>
          <a:srcRect/>
          <a:stretch/>
        </p:blipFill>
        <p:spPr>
          <a:xfrm>
            <a:off x="5221438" y="2011670"/>
            <a:ext cx="1168500" cy="1084200"/>
          </a:xfrm>
          <a:prstGeom prst="rect">
            <a:avLst/>
          </a:prstGeom>
          <a:noFill/>
          <a:ln>
            <a:noFill/>
          </a:ln>
        </p:spPr>
      </p:pic>
      <p:pic>
        <p:nvPicPr>
          <p:cNvPr id="915" name="Shape 915"/>
          <p:cNvPicPr preferRelativeResize="0"/>
          <p:nvPr/>
        </p:nvPicPr>
        <p:blipFill rotWithShape="1">
          <a:blip r:embed="rId4">
            <a:alphaModFix amt="25070"/>
          </a:blip>
          <a:srcRect/>
          <a:stretch/>
        </p:blipFill>
        <p:spPr>
          <a:xfrm>
            <a:off x="5221438" y="752020"/>
            <a:ext cx="1168500" cy="1084200"/>
          </a:xfrm>
          <a:prstGeom prst="rect">
            <a:avLst/>
          </a:prstGeom>
          <a:noFill/>
          <a:ln>
            <a:noFill/>
          </a:ln>
        </p:spPr>
      </p:pic>
      <p:pic>
        <p:nvPicPr>
          <p:cNvPr id="916" name="Shape 916"/>
          <p:cNvPicPr preferRelativeResize="0"/>
          <p:nvPr/>
        </p:nvPicPr>
        <p:blipFill rotWithShape="1">
          <a:blip r:embed="rId5">
            <a:alphaModFix amt="25070"/>
          </a:blip>
          <a:srcRect/>
          <a:stretch/>
        </p:blipFill>
        <p:spPr>
          <a:xfrm>
            <a:off x="5202012" y="3271321"/>
            <a:ext cx="1207200" cy="1120200"/>
          </a:xfrm>
          <a:prstGeom prst="rect">
            <a:avLst/>
          </a:prstGeom>
          <a:noFill/>
          <a:ln>
            <a:noFill/>
          </a:ln>
        </p:spPr>
      </p:pic>
      <p:pic>
        <p:nvPicPr>
          <p:cNvPr id="917" name="Shape 917"/>
          <p:cNvPicPr preferRelativeResize="0"/>
          <p:nvPr/>
        </p:nvPicPr>
        <p:blipFill rotWithShape="1">
          <a:blip r:embed="rId4">
            <a:alphaModFix/>
          </a:blip>
          <a:srcRect/>
          <a:stretch/>
        </p:blipFill>
        <p:spPr>
          <a:xfrm>
            <a:off x="6577163" y="752020"/>
            <a:ext cx="1168500" cy="1084200"/>
          </a:xfrm>
          <a:prstGeom prst="rect">
            <a:avLst/>
          </a:prstGeom>
          <a:noFill/>
          <a:ln>
            <a:noFill/>
          </a:ln>
        </p:spPr>
      </p:pic>
      <p:pic>
        <p:nvPicPr>
          <p:cNvPr id="918" name="Shape 918"/>
          <p:cNvPicPr preferRelativeResize="0"/>
          <p:nvPr/>
        </p:nvPicPr>
        <p:blipFill rotWithShape="1">
          <a:blip r:embed="rId4">
            <a:alphaModFix/>
          </a:blip>
          <a:srcRect/>
          <a:stretch/>
        </p:blipFill>
        <p:spPr>
          <a:xfrm>
            <a:off x="7932888" y="752020"/>
            <a:ext cx="1168500" cy="1084200"/>
          </a:xfrm>
          <a:prstGeom prst="rect">
            <a:avLst/>
          </a:prstGeom>
          <a:noFill/>
          <a:ln>
            <a:noFill/>
          </a:ln>
        </p:spPr>
      </p:pic>
      <p:pic>
        <p:nvPicPr>
          <p:cNvPr id="919" name="Shape 919"/>
          <p:cNvPicPr preferRelativeResize="0"/>
          <p:nvPr/>
        </p:nvPicPr>
        <p:blipFill rotWithShape="1">
          <a:blip r:embed="rId3">
            <a:alphaModFix/>
          </a:blip>
          <a:srcRect/>
          <a:stretch/>
        </p:blipFill>
        <p:spPr>
          <a:xfrm>
            <a:off x="6577163" y="2029695"/>
            <a:ext cx="1168500" cy="1084200"/>
          </a:xfrm>
          <a:prstGeom prst="rect">
            <a:avLst/>
          </a:prstGeom>
          <a:noFill/>
          <a:ln>
            <a:noFill/>
          </a:ln>
        </p:spPr>
      </p:pic>
    </p:spTree>
    <p:extLst>
      <p:ext uri="{BB962C8B-B14F-4D97-AF65-F5344CB8AC3E}">
        <p14:creationId xmlns:p14="http://schemas.microsoft.com/office/powerpoint/2010/main" val="3617182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Shape 924"/>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Desired States</a:t>
            </a:r>
          </a:p>
        </p:txBody>
      </p:sp>
      <p:sp>
        <p:nvSpPr>
          <p:cNvPr id="925" name="Shape 925"/>
          <p:cNvSpPr txBox="1">
            <a:spLocks noGrp="1"/>
          </p:cNvSpPr>
          <p:nvPr>
            <p:ph type="body" idx="4294967295"/>
          </p:nvPr>
        </p:nvSpPr>
        <p:spPr>
          <a:xfrm>
            <a:off x="427459" y="1431218"/>
            <a:ext cx="4205700" cy="3074999"/>
          </a:xfrm>
          <a:prstGeom prst="rect">
            <a:avLst/>
          </a:prstGeom>
          <a:noFill/>
          <a:ln>
            <a:noFill/>
          </a:ln>
        </p:spPr>
        <p:txBody>
          <a:bodyPr lIns="91425" tIns="91425" rIns="91425" bIns="91425" anchor="t" anchorCtr="0">
            <a:noAutofit/>
          </a:bodyPr>
          <a:lstStyle/>
          <a:p>
            <a:pPr marL="0" marR="0" lvl="0" indent="0" algn="l" rtl="0">
              <a:lnSpc>
                <a:spcPct val="120000"/>
              </a:lnSpc>
              <a:spcBef>
                <a:spcPts val="0"/>
              </a:spcBef>
              <a:spcAft>
                <a:spcPts val="0"/>
              </a:spcAft>
              <a:buClr>
                <a:srgbClr val="000000"/>
              </a:buClr>
              <a:buSzPct val="25000"/>
              <a:buFont typeface="Source Code Pro"/>
              <a:buNone/>
            </a:pPr>
            <a:r>
              <a:rPr lang="en-US" sz="2400" b="0" i="0" u="none" strike="noStrike" cap="none">
                <a:solidFill>
                  <a:srgbClr val="000000"/>
                </a:solidFill>
              </a:rPr>
              <a:t>./create_docker_images.sh</a:t>
            </a:r>
          </a:p>
          <a:p>
            <a:pPr marL="0" marR="0" lvl="0" indent="0" algn="l" rtl="0">
              <a:lnSpc>
                <a:spcPct val="120000"/>
              </a:lnSpc>
              <a:spcBef>
                <a:spcPts val="0"/>
              </a:spcBef>
              <a:spcAft>
                <a:spcPts val="0"/>
              </a:spcAft>
              <a:buClr>
                <a:srgbClr val="000000"/>
              </a:buClr>
              <a:buSzPct val="25000"/>
              <a:buFont typeface="Source Code Pro"/>
              <a:buNone/>
            </a:pPr>
            <a:r>
              <a:rPr lang="en-US" sz="2400" b="0" i="0" u="none" strike="noStrike" cap="none">
                <a:solidFill>
                  <a:srgbClr val="000000"/>
                </a:solidFill>
              </a:rPr>
              <a:t>./launch_frontend.sh x 3</a:t>
            </a:r>
          </a:p>
          <a:p>
            <a:pPr marL="0" marR="0" lvl="0" indent="0" algn="l" rtl="0">
              <a:lnSpc>
                <a:spcPct val="120000"/>
              </a:lnSpc>
              <a:spcBef>
                <a:spcPts val="0"/>
              </a:spcBef>
              <a:spcAft>
                <a:spcPts val="0"/>
              </a:spcAft>
              <a:buClr>
                <a:srgbClr val="000000"/>
              </a:buClr>
              <a:buSzPct val="25000"/>
              <a:buFont typeface="Source Code Pro"/>
              <a:buNone/>
            </a:pPr>
            <a:r>
              <a:rPr lang="en-US" sz="2400" b="0" i="0" u="none" strike="noStrike" cap="none">
                <a:solidFill>
                  <a:srgbClr val="000000"/>
                </a:solidFill>
              </a:rPr>
              <a:t>./launch_services.sh x 2</a:t>
            </a:r>
          </a:p>
          <a:p>
            <a:pPr marL="0" marR="0" lvl="0" indent="0" algn="l" rtl="0">
              <a:lnSpc>
                <a:spcPct val="120000"/>
              </a:lnSpc>
              <a:spcBef>
                <a:spcPts val="0"/>
              </a:spcBef>
              <a:spcAft>
                <a:spcPts val="0"/>
              </a:spcAft>
              <a:buClr>
                <a:srgbClr val="000000"/>
              </a:buClr>
              <a:buSzPct val="25000"/>
              <a:buFont typeface="Source Code Pro"/>
              <a:buNone/>
            </a:pPr>
            <a:r>
              <a:rPr lang="en-US" sz="2400" b="0" i="0" u="none" strike="noStrike" cap="none">
                <a:solidFill>
                  <a:srgbClr val="000000"/>
                </a:solidFill>
              </a:rPr>
              <a:t>./launch_backend.sh x 1</a:t>
            </a:r>
          </a:p>
        </p:txBody>
      </p:sp>
      <p:pic>
        <p:nvPicPr>
          <p:cNvPr id="926" name="Shape 926"/>
          <p:cNvPicPr preferRelativeResize="0"/>
          <p:nvPr/>
        </p:nvPicPr>
        <p:blipFill rotWithShape="1">
          <a:blip r:embed="rId3">
            <a:alphaModFix amt="25070"/>
          </a:blip>
          <a:srcRect/>
          <a:stretch/>
        </p:blipFill>
        <p:spPr>
          <a:xfrm>
            <a:off x="5221438" y="2011670"/>
            <a:ext cx="1168500" cy="1084200"/>
          </a:xfrm>
          <a:prstGeom prst="rect">
            <a:avLst/>
          </a:prstGeom>
          <a:noFill/>
          <a:ln>
            <a:noFill/>
          </a:ln>
        </p:spPr>
      </p:pic>
      <p:pic>
        <p:nvPicPr>
          <p:cNvPr id="927" name="Shape 927"/>
          <p:cNvPicPr preferRelativeResize="0"/>
          <p:nvPr/>
        </p:nvPicPr>
        <p:blipFill rotWithShape="1">
          <a:blip r:embed="rId4">
            <a:alphaModFix amt="25070"/>
          </a:blip>
          <a:srcRect/>
          <a:stretch/>
        </p:blipFill>
        <p:spPr>
          <a:xfrm>
            <a:off x="5221438" y="752020"/>
            <a:ext cx="1168500" cy="1084200"/>
          </a:xfrm>
          <a:prstGeom prst="rect">
            <a:avLst/>
          </a:prstGeom>
          <a:noFill/>
          <a:ln>
            <a:noFill/>
          </a:ln>
        </p:spPr>
      </p:pic>
      <p:pic>
        <p:nvPicPr>
          <p:cNvPr id="928" name="Shape 928"/>
          <p:cNvPicPr preferRelativeResize="0"/>
          <p:nvPr/>
        </p:nvPicPr>
        <p:blipFill rotWithShape="1">
          <a:blip r:embed="rId5">
            <a:alphaModFix amt="25070"/>
          </a:blip>
          <a:srcRect/>
          <a:stretch/>
        </p:blipFill>
        <p:spPr>
          <a:xfrm>
            <a:off x="5202012" y="3271321"/>
            <a:ext cx="1207200" cy="1120200"/>
          </a:xfrm>
          <a:prstGeom prst="rect">
            <a:avLst/>
          </a:prstGeom>
          <a:noFill/>
          <a:ln>
            <a:noFill/>
          </a:ln>
        </p:spPr>
      </p:pic>
      <p:pic>
        <p:nvPicPr>
          <p:cNvPr id="929" name="Shape 929"/>
          <p:cNvPicPr preferRelativeResize="0"/>
          <p:nvPr/>
        </p:nvPicPr>
        <p:blipFill rotWithShape="1">
          <a:blip r:embed="rId4">
            <a:alphaModFix/>
          </a:blip>
          <a:srcRect/>
          <a:stretch/>
        </p:blipFill>
        <p:spPr>
          <a:xfrm>
            <a:off x="6577163" y="752020"/>
            <a:ext cx="1168500" cy="1084200"/>
          </a:xfrm>
          <a:prstGeom prst="rect">
            <a:avLst/>
          </a:prstGeom>
          <a:noFill/>
          <a:ln>
            <a:noFill/>
          </a:ln>
        </p:spPr>
      </p:pic>
      <p:pic>
        <p:nvPicPr>
          <p:cNvPr id="930" name="Shape 930"/>
          <p:cNvPicPr preferRelativeResize="0"/>
          <p:nvPr/>
        </p:nvPicPr>
        <p:blipFill rotWithShape="1">
          <a:blip r:embed="rId4">
            <a:alphaModFix/>
          </a:blip>
          <a:srcRect/>
          <a:stretch/>
        </p:blipFill>
        <p:spPr>
          <a:xfrm>
            <a:off x="7932888" y="752020"/>
            <a:ext cx="1168500" cy="1084200"/>
          </a:xfrm>
          <a:prstGeom prst="rect">
            <a:avLst/>
          </a:prstGeom>
          <a:noFill/>
          <a:ln>
            <a:noFill/>
          </a:ln>
        </p:spPr>
      </p:pic>
      <p:pic>
        <p:nvPicPr>
          <p:cNvPr id="931" name="Shape 931"/>
          <p:cNvPicPr preferRelativeResize="0"/>
          <p:nvPr/>
        </p:nvPicPr>
        <p:blipFill rotWithShape="1">
          <a:blip r:embed="rId3">
            <a:alphaModFix/>
          </a:blip>
          <a:srcRect/>
          <a:stretch/>
        </p:blipFill>
        <p:spPr>
          <a:xfrm>
            <a:off x="6577163" y="2029695"/>
            <a:ext cx="1168500" cy="1084200"/>
          </a:xfrm>
          <a:prstGeom prst="rect">
            <a:avLst/>
          </a:prstGeom>
          <a:noFill/>
          <a:ln>
            <a:noFill/>
          </a:ln>
        </p:spPr>
      </p:pic>
      <p:pic>
        <p:nvPicPr>
          <p:cNvPr id="932" name="Shape 932"/>
          <p:cNvPicPr preferRelativeResize="0"/>
          <p:nvPr/>
        </p:nvPicPr>
        <p:blipFill rotWithShape="1">
          <a:blip r:embed="rId6">
            <a:alphaModFix/>
          </a:blip>
          <a:srcRect/>
          <a:stretch/>
        </p:blipFill>
        <p:spPr>
          <a:xfrm>
            <a:off x="7691518" y="3307371"/>
            <a:ext cx="1293600" cy="1247400"/>
          </a:xfrm>
          <a:prstGeom prst="rect">
            <a:avLst/>
          </a:prstGeom>
          <a:noFill/>
          <a:ln>
            <a:noFill/>
          </a:ln>
        </p:spPr>
      </p:pic>
    </p:spTree>
    <p:extLst>
      <p:ext uri="{BB962C8B-B14F-4D97-AF65-F5344CB8AC3E}">
        <p14:creationId xmlns:p14="http://schemas.microsoft.com/office/powerpoint/2010/main" val="3656473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GB">
                <a:latin typeface="Open Sans"/>
                <a:ea typeface="Open Sans"/>
                <a:cs typeface="Open Sans"/>
                <a:sym typeface="Open Sans"/>
              </a:rPr>
              <a:t>Containers : A Primer</a:t>
            </a:r>
          </a:p>
        </p:txBody>
      </p:sp>
      <p:pic>
        <p:nvPicPr>
          <p:cNvPr id="61" name="Shape 61"/>
          <p:cNvPicPr preferRelativeResize="0"/>
          <p:nvPr/>
        </p:nvPicPr>
        <p:blipFill>
          <a:blip r:embed="rId3">
            <a:alphaModFix/>
          </a:blip>
          <a:stretch>
            <a:fillRect/>
          </a:stretch>
        </p:blipFill>
        <p:spPr>
          <a:xfrm>
            <a:off x="8239500" y="0"/>
            <a:ext cx="904499" cy="904499"/>
          </a:xfrm>
          <a:prstGeom prst="rect">
            <a:avLst/>
          </a:prstGeom>
          <a:noFill/>
          <a:ln>
            <a:noFill/>
          </a:ln>
        </p:spPr>
      </p:pic>
      <p:sp>
        <p:nvSpPr>
          <p:cNvPr id="62" name="Shape 62"/>
          <p:cNvSpPr txBox="1"/>
          <p:nvPr/>
        </p:nvSpPr>
        <p:spPr>
          <a:xfrm>
            <a:off x="3632525" y="4086175"/>
            <a:ext cx="1971899" cy="457200"/>
          </a:xfrm>
          <a:prstGeom prst="rect">
            <a:avLst/>
          </a:prstGeom>
          <a:solidFill>
            <a:srgbClr val="4285F4"/>
          </a:solid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solidFill>
                  <a:srgbClr val="FFFFFF"/>
                </a:solidFill>
                <a:latin typeface="Open Sans"/>
                <a:ea typeface="Open Sans"/>
                <a:cs typeface="Open Sans"/>
                <a:sym typeface="Open Sans"/>
              </a:rPr>
              <a:t>Hypervisor</a:t>
            </a:r>
          </a:p>
        </p:txBody>
      </p:sp>
      <p:sp>
        <p:nvSpPr>
          <p:cNvPr id="63" name="Shape 63"/>
          <p:cNvSpPr txBox="1"/>
          <p:nvPr/>
        </p:nvSpPr>
        <p:spPr>
          <a:xfrm>
            <a:off x="3632525" y="2043550"/>
            <a:ext cx="1971899" cy="2045700"/>
          </a:xfrm>
          <a:prstGeom prst="rect">
            <a:avLst/>
          </a:prstGeom>
          <a:solidFill>
            <a:srgbClr val="CCCCCC"/>
          </a:solidFill>
          <a:ln>
            <a:noFill/>
          </a:ln>
        </p:spPr>
        <p:txBody>
          <a:bodyPr lIns="91425" tIns="91425" rIns="91425" bIns="91425" anchor="t" anchorCtr="0">
            <a:noAutofit/>
          </a:bodyPr>
          <a:lstStyle/>
          <a:p>
            <a:pPr marL="0" marR="0" lvl="0" indent="0" algn="ctr" rtl="0">
              <a:lnSpc>
                <a:spcPct val="100000"/>
              </a:lnSpc>
              <a:spcBef>
                <a:spcPts val="0"/>
              </a:spcBef>
              <a:spcAft>
                <a:spcPts val="0"/>
              </a:spcAft>
              <a:buNone/>
            </a:pPr>
            <a:r>
              <a:rPr lang="en-GB">
                <a:latin typeface="Open Sans"/>
                <a:ea typeface="Open Sans"/>
                <a:cs typeface="Open Sans"/>
                <a:sym typeface="Open Sans"/>
              </a:rPr>
              <a:t>Guest environment</a:t>
            </a:r>
          </a:p>
        </p:txBody>
      </p:sp>
      <p:sp>
        <p:nvSpPr>
          <p:cNvPr id="64" name="Shape 64"/>
          <p:cNvSpPr txBox="1"/>
          <p:nvPr/>
        </p:nvSpPr>
        <p:spPr>
          <a:xfrm>
            <a:off x="3798448" y="2435942"/>
            <a:ext cx="1647900" cy="457200"/>
          </a:xfrm>
          <a:prstGeom prst="rect">
            <a:avLst/>
          </a:prstGeom>
          <a:solidFill>
            <a:srgbClr val="009925"/>
          </a:solid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solidFill>
                  <a:srgbClr val="FFFFFF"/>
                </a:solidFill>
                <a:latin typeface="Open Sans"/>
                <a:ea typeface="Open Sans"/>
                <a:cs typeface="Open Sans"/>
                <a:sym typeface="Open Sans"/>
              </a:rPr>
              <a:t>app code</a:t>
            </a:r>
          </a:p>
        </p:txBody>
      </p:sp>
      <p:sp>
        <p:nvSpPr>
          <p:cNvPr id="65" name="Shape 65"/>
          <p:cNvSpPr txBox="1"/>
          <p:nvPr/>
        </p:nvSpPr>
        <p:spPr>
          <a:xfrm>
            <a:off x="3798448" y="2983709"/>
            <a:ext cx="1647900" cy="457200"/>
          </a:xfrm>
          <a:prstGeom prst="rect">
            <a:avLst/>
          </a:prstGeom>
          <a:solidFill>
            <a:srgbClr val="009925"/>
          </a:solid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solidFill>
                  <a:srgbClr val="FFFFFF"/>
                </a:solidFill>
                <a:latin typeface="Open Sans"/>
                <a:ea typeface="Open Sans"/>
                <a:cs typeface="Open Sans"/>
                <a:sym typeface="Open Sans"/>
              </a:rPr>
              <a:t>libraries</a:t>
            </a:r>
          </a:p>
        </p:txBody>
      </p:sp>
      <p:sp>
        <p:nvSpPr>
          <p:cNvPr id="66" name="Shape 66"/>
          <p:cNvSpPr txBox="1"/>
          <p:nvPr/>
        </p:nvSpPr>
        <p:spPr>
          <a:xfrm>
            <a:off x="3798448" y="3535840"/>
            <a:ext cx="1647900" cy="457200"/>
          </a:xfrm>
          <a:prstGeom prst="rect">
            <a:avLst/>
          </a:prstGeom>
          <a:solidFill>
            <a:srgbClr val="D84437"/>
          </a:solid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solidFill>
                  <a:srgbClr val="FFFFFF"/>
                </a:solidFill>
                <a:latin typeface="Open Sans"/>
                <a:ea typeface="Open Sans"/>
                <a:cs typeface="Open Sans"/>
                <a:sym typeface="Open Sans"/>
              </a:rPr>
              <a:t>guest OS</a:t>
            </a:r>
          </a:p>
        </p:txBody>
      </p:sp>
      <p:sp>
        <p:nvSpPr>
          <p:cNvPr id="67" name="Shape 67"/>
          <p:cNvSpPr txBox="1"/>
          <p:nvPr/>
        </p:nvSpPr>
        <p:spPr>
          <a:xfrm>
            <a:off x="2559275" y="1122050"/>
            <a:ext cx="4127099" cy="902100"/>
          </a:xfrm>
          <a:prstGeom prst="rect">
            <a:avLst/>
          </a:prstGeom>
          <a:noFill/>
          <a:ln>
            <a:noFill/>
          </a:ln>
        </p:spPr>
        <p:txBody>
          <a:bodyPr lIns="91425" tIns="91425" rIns="91425" bIns="91425" anchor="t" anchorCtr="0">
            <a:noAutofit/>
          </a:bodyPr>
          <a:lstStyle/>
          <a:p>
            <a:pPr lvl="0" algn="ctr" rtl="0">
              <a:spcBef>
                <a:spcPts val="0"/>
              </a:spcBef>
              <a:buNone/>
            </a:pPr>
            <a:r>
              <a:rPr lang="en-GB" sz="2000">
                <a:solidFill>
                  <a:srgbClr val="75787A"/>
                </a:solidFill>
                <a:latin typeface="Open Sans"/>
                <a:ea typeface="Open Sans"/>
                <a:cs typeface="Open Sans"/>
                <a:sym typeface="Open Sans"/>
              </a:rPr>
              <a:t>This is vanilla virtualization</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Shape 937"/>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Desired States</a:t>
            </a:r>
          </a:p>
        </p:txBody>
      </p:sp>
      <p:sp>
        <p:nvSpPr>
          <p:cNvPr id="938" name="Shape 938"/>
          <p:cNvSpPr txBox="1">
            <a:spLocks noGrp="1"/>
          </p:cNvSpPr>
          <p:nvPr>
            <p:ph type="body" idx="4294967295"/>
          </p:nvPr>
        </p:nvSpPr>
        <p:spPr>
          <a:xfrm>
            <a:off x="427459" y="1431218"/>
            <a:ext cx="4205700" cy="3074999"/>
          </a:xfrm>
          <a:prstGeom prst="rect">
            <a:avLst/>
          </a:prstGeom>
          <a:noFill/>
          <a:ln>
            <a:noFill/>
          </a:ln>
        </p:spPr>
        <p:txBody>
          <a:bodyPr lIns="91425" tIns="91425" rIns="91425" bIns="91425" anchor="t" anchorCtr="0">
            <a:noAutofit/>
          </a:bodyPr>
          <a:lstStyle/>
          <a:p>
            <a:pPr lvl="0" rtl="0">
              <a:lnSpc>
                <a:spcPct val="120000"/>
              </a:lnSpc>
              <a:spcBef>
                <a:spcPts val="0"/>
              </a:spcBef>
              <a:buClr>
                <a:schemeClr val="dk1"/>
              </a:buClr>
              <a:buSzPct val="25000"/>
              <a:buFont typeface="Source Code Pro"/>
              <a:buNone/>
            </a:pPr>
            <a:r>
              <a:rPr lang="en-US" sz="2400">
                <a:solidFill>
                  <a:schemeClr val="dk1"/>
                </a:solidFill>
              </a:rPr>
              <a:t>There should be:</a:t>
            </a:r>
          </a:p>
          <a:p>
            <a:pPr lvl="0" rtl="0">
              <a:lnSpc>
                <a:spcPct val="120000"/>
              </a:lnSpc>
              <a:spcBef>
                <a:spcPts val="0"/>
              </a:spcBef>
              <a:buClr>
                <a:schemeClr val="dk1"/>
              </a:buClr>
              <a:buSzPct val="25000"/>
              <a:buFont typeface="Source Code Pro"/>
              <a:buNone/>
            </a:pPr>
            <a:r>
              <a:rPr lang="en-US" sz="2400">
                <a:solidFill>
                  <a:schemeClr val="dk1"/>
                </a:solidFill>
              </a:rPr>
              <a:t>3 Frontends</a:t>
            </a:r>
          </a:p>
          <a:p>
            <a:pPr lvl="0" rtl="0">
              <a:lnSpc>
                <a:spcPct val="120000"/>
              </a:lnSpc>
              <a:spcBef>
                <a:spcPts val="0"/>
              </a:spcBef>
              <a:buClr>
                <a:schemeClr val="dk1"/>
              </a:buClr>
              <a:buSzPct val="25000"/>
              <a:buFont typeface="Source Code Pro"/>
              <a:buNone/>
            </a:pPr>
            <a:r>
              <a:rPr lang="en-US" sz="2400">
                <a:solidFill>
                  <a:schemeClr val="dk1"/>
                </a:solidFill>
              </a:rPr>
              <a:t>2 Services</a:t>
            </a:r>
          </a:p>
          <a:p>
            <a:pPr lvl="0" rtl="0">
              <a:lnSpc>
                <a:spcPct val="120000"/>
              </a:lnSpc>
              <a:spcBef>
                <a:spcPts val="0"/>
              </a:spcBef>
              <a:buClr>
                <a:schemeClr val="dk1"/>
              </a:buClr>
              <a:buSzPct val="25000"/>
              <a:buFont typeface="Source Code Pro"/>
              <a:buNone/>
            </a:pPr>
            <a:r>
              <a:rPr lang="en-US" sz="2400">
                <a:solidFill>
                  <a:schemeClr val="dk1"/>
                </a:solidFill>
              </a:rPr>
              <a:t>1 Backend</a:t>
            </a:r>
          </a:p>
        </p:txBody>
      </p:sp>
      <p:pic>
        <p:nvPicPr>
          <p:cNvPr id="939" name="Shape 939"/>
          <p:cNvPicPr preferRelativeResize="0"/>
          <p:nvPr/>
        </p:nvPicPr>
        <p:blipFill rotWithShape="1">
          <a:blip r:embed="rId3">
            <a:alphaModFix amt="25070"/>
          </a:blip>
          <a:srcRect/>
          <a:stretch/>
        </p:blipFill>
        <p:spPr>
          <a:xfrm>
            <a:off x="5221438" y="2011670"/>
            <a:ext cx="1168500" cy="1084200"/>
          </a:xfrm>
          <a:prstGeom prst="rect">
            <a:avLst/>
          </a:prstGeom>
          <a:noFill/>
          <a:ln>
            <a:noFill/>
          </a:ln>
        </p:spPr>
      </p:pic>
      <p:pic>
        <p:nvPicPr>
          <p:cNvPr id="940" name="Shape 940"/>
          <p:cNvPicPr preferRelativeResize="0"/>
          <p:nvPr/>
        </p:nvPicPr>
        <p:blipFill rotWithShape="1">
          <a:blip r:embed="rId4">
            <a:alphaModFix amt="25070"/>
          </a:blip>
          <a:srcRect/>
          <a:stretch/>
        </p:blipFill>
        <p:spPr>
          <a:xfrm>
            <a:off x="5221438" y="752020"/>
            <a:ext cx="1168500" cy="1084200"/>
          </a:xfrm>
          <a:prstGeom prst="rect">
            <a:avLst/>
          </a:prstGeom>
          <a:noFill/>
          <a:ln>
            <a:noFill/>
          </a:ln>
        </p:spPr>
      </p:pic>
      <p:pic>
        <p:nvPicPr>
          <p:cNvPr id="941" name="Shape 941"/>
          <p:cNvPicPr preferRelativeResize="0"/>
          <p:nvPr/>
        </p:nvPicPr>
        <p:blipFill rotWithShape="1">
          <a:blip r:embed="rId5">
            <a:alphaModFix amt="25070"/>
          </a:blip>
          <a:srcRect/>
          <a:stretch/>
        </p:blipFill>
        <p:spPr>
          <a:xfrm>
            <a:off x="5202012" y="3271321"/>
            <a:ext cx="1207200" cy="1120200"/>
          </a:xfrm>
          <a:prstGeom prst="rect">
            <a:avLst/>
          </a:prstGeom>
          <a:noFill/>
          <a:ln>
            <a:noFill/>
          </a:ln>
        </p:spPr>
      </p:pic>
      <p:pic>
        <p:nvPicPr>
          <p:cNvPr id="942" name="Shape 942"/>
          <p:cNvPicPr preferRelativeResize="0"/>
          <p:nvPr/>
        </p:nvPicPr>
        <p:blipFill rotWithShape="1">
          <a:blip r:embed="rId4">
            <a:alphaModFix/>
          </a:blip>
          <a:srcRect/>
          <a:stretch/>
        </p:blipFill>
        <p:spPr>
          <a:xfrm>
            <a:off x="6577163" y="752020"/>
            <a:ext cx="1168500" cy="1084200"/>
          </a:xfrm>
          <a:prstGeom prst="rect">
            <a:avLst/>
          </a:prstGeom>
          <a:noFill/>
          <a:ln>
            <a:noFill/>
          </a:ln>
        </p:spPr>
      </p:pic>
      <p:pic>
        <p:nvPicPr>
          <p:cNvPr id="943" name="Shape 943"/>
          <p:cNvPicPr preferRelativeResize="0"/>
          <p:nvPr/>
        </p:nvPicPr>
        <p:blipFill rotWithShape="1">
          <a:blip r:embed="rId4">
            <a:alphaModFix/>
          </a:blip>
          <a:srcRect/>
          <a:stretch/>
        </p:blipFill>
        <p:spPr>
          <a:xfrm>
            <a:off x="7932888" y="752020"/>
            <a:ext cx="1168500" cy="1084200"/>
          </a:xfrm>
          <a:prstGeom prst="rect">
            <a:avLst/>
          </a:prstGeom>
          <a:noFill/>
          <a:ln>
            <a:noFill/>
          </a:ln>
        </p:spPr>
      </p:pic>
      <p:pic>
        <p:nvPicPr>
          <p:cNvPr id="944" name="Shape 944"/>
          <p:cNvPicPr preferRelativeResize="0"/>
          <p:nvPr/>
        </p:nvPicPr>
        <p:blipFill rotWithShape="1">
          <a:blip r:embed="rId3">
            <a:alphaModFix/>
          </a:blip>
          <a:srcRect/>
          <a:stretch/>
        </p:blipFill>
        <p:spPr>
          <a:xfrm>
            <a:off x="6577163" y="2029695"/>
            <a:ext cx="1168500" cy="1084200"/>
          </a:xfrm>
          <a:prstGeom prst="rect">
            <a:avLst/>
          </a:prstGeom>
          <a:noFill/>
          <a:ln>
            <a:noFill/>
          </a:ln>
        </p:spPr>
      </p:pic>
    </p:spTree>
    <p:extLst>
      <p:ext uri="{BB962C8B-B14F-4D97-AF65-F5344CB8AC3E}">
        <p14:creationId xmlns:p14="http://schemas.microsoft.com/office/powerpoint/2010/main" val="31586777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781"/>
          <p:cNvSpPr txBox="1">
            <a:spLocks/>
          </p:cNvSpPr>
          <p:nvPr/>
        </p:nvSpPr>
        <p:spPr>
          <a:xfrm>
            <a:off x="469789" y="2114550"/>
            <a:ext cx="8229600" cy="914400"/>
          </a:xfrm>
          <a:prstGeom prst="rect">
            <a:avLst/>
          </a:prstGeom>
          <a:solidFill>
            <a:schemeClr val="accent1">
              <a:lumMod val="60000"/>
              <a:lumOff val="40000"/>
            </a:schemeClr>
          </a:solidFill>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stStyle>
          <a:p>
            <a:r>
              <a:rPr lang="en-US" sz="5400" dirty="0">
                <a:solidFill>
                  <a:schemeClr val="bg1"/>
                </a:solidFill>
              </a:rPr>
              <a:t>Employees Not Children</a:t>
            </a:r>
          </a:p>
        </p:txBody>
      </p:sp>
    </p:spTree>
    <p:extLst>
      <p:ext uri="{BB962C8B-B14F-4D97-AF65-F5344CB8AC3E}">
        <p14:creationId xmlns:p14="http://schemas.microsoft.com/office/powerpoint/2010/main" val="39744756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Shape 955"/>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Children vs Employees</a:t>
            </a:r>
          </a:p>
        </p:txBody>
      </p:sp>
      <p:sp>
        <p:nvSpPr>
          <p:cNvPr id="956" name="Shape 956"/>
          <p:cNvSpPr/>
          <p:nvPr/>
        </p:nvSpPr>
        <p:spPr>
          <a:xfrm>
            <a:off x="1640484" y="2333181"/>
            <a:ext cx="1581300" cy="376800"/>
          </a:xfrm>
          <a:prstGeom prst="rect">
            <a:avLst/>
          </a:prstGeom>
          <a:noFill/>
          <a:ln>
            <a:noFill/>
          </a:ln>
        </p:spPr>
        <p:txBody>
          <a:bodyPr lIns="91425" tIns="91425" rIns="91425" bIns="91425" anchor="t" anchorCtr="0">
            <a:noAutofit/>
          </a:bodyPr>
          <a:lstStyle/>
          <a:p>
            <a:pPr marL="0" marR="0" lvl="0" indent="0" algn="ctr" rtl="0">
              <a:lnSpc>
                <a:spcPct val="120000"/>
              </a:lnSpc>
              <a:spcBef>
                <a:spcPts val="0"/>
              </a:spcBef>
              <a:spcAft>
                <a:spcPts val="0"/>
              </a:spcAft>
              <a:buClr>
                <a:srgbClr val="000000"/>
              </a:buClr>
              <a:buSzPct val="25000"/>
              <a:buFont typeface="Roboto"/>
              <a:buNone/>
            </a:pPr>
            <a:r>
              <a:rPr lang="en-US" sz="2000" b="0" i="0" u="sng" strike="noStrike" cap="none">
                <a:solidFill>
                  <a:srgbClr val="000000"/>
                </a:solidFill>
                <a:latin typeface="Roboto"/>
                <a:ea typeface="Roboto"/>
                <a:cs typeface="Roboto"/>
                <a:sym typeface="Roboto"/>
              </a:rPr>
              <a:t>Child</a:t>
            </a:r>
          </a:p>
        </p:txBody>
      </p:sp>
      <p:sp>
        <p:nvSpPr>
          <p:cNvPr id="957" name="Shape 957"/>
          <p:cNvSpPr txBox="1">
            <a:spLocks noGrp="1"/>
          </p:cNvSpPr>
          <p:nvPr>
            <p:ph type="body" idx="4294967295"/>
          </p:nvPr>
        </p:nvSpPr>
        <p:spPr>
          <a:xfrm>
            <a:off x="1254389" y="2760435"/>
            <a:ext cx="2948700" cy="1251899"/>
          </a:xfrm>
          <a:prstGeom prst="rect">
            <a:avLst/>
          </a:prstGeom>
          <a:noFill/>
          <a:ln>
            <a:noFill/>
          </a:ln>
        </p:spPr>
        <p:txBody>
          <a:bodyPr lIns="91425" tIns="91425" rIns="91425" bIns="91425" anchor="t" anchorCtr="0">
            <a:noAutofit/>
          </a:bodyPr>
          <a:lstStyle/>
          <a:p>
            <a:pPr marL="139700" marR="0" lvl="0" indent="-177800" algn="l" rtl="0">
              <a:lnSpc>
                <a:spcPct val="120000"/>
              </a:lnSpc>
              <a:spcBef>
                <a:spcPts val="0"/>
              </a:spcBef>
              <a:spcAft>
                <a:spcPts val="0"/>
              </a:spcAft>
              <a:buClr>
                <a:srgbClr val="000000"/>
              </a:buClr>
              <a:buSzPct val="100000"/>
              <a:buFont typeface="Roboto"/>
              <a:buChar char="•"/>
            </a:pPr>
            <a:r>
              <a:rPr lang="en-US" sz="2000" b="0" i="0" u="none" strike="noStrike" cap="none">
                <a:solidFill>
                  <a:srgbClr val="000000"/>
                </a:solidFill>
              </a:rPr>
              <a:t>Go upstairs</a:t>
            </a:r>
          </a:p>
          <a:p>
            <a:pPr marL="139700" marR="0" lvl="0" indent="-177800" algn="l" rtl="0">
              <a:lnSpc>
                <a:spcPct val="120000"/>
              </a:lnSpc>
              <a:spcBef>
                <a:spcPts val="0"/>
              </a:spcBef>
              <a:spcAft>
                <a:spcPts val="0"/>
              </a:spcAft>
              <a:buClr>
                <a:srgbClr val="000000"/>
              </a:buClr>
              <a:buSzPct val="100000"/>
              <a:buFont typeface="Roboto"/>
              <a:buChar char="•"/>
            </a:pPr>
            <a:r>
              <a:rPr lang="en-US" sz="2000" b="0" i="0" u="none" strike="noStrike" cap="none">
                <a:solidFill>
                  <a:srgbClr val="000000"/>
                </a:solidFill>
              </a:rPr>
              <a:t>Get undressed</a:t>
            </a:r>
          </a:p>
          <a:p>
            <a:pPr marL="139700" marR="0" lvl="0" indent="-177800" algn="l" rtl="0">
              <a:lnSpc>
                <a:spcPct val="120000"/>
              </a:lnSpc>
              <a:spcBef>
                <a:spcPts val="0"/>
              </a:spcBef>
              <a:spcAft>
                <a:spcPts val="0"/>
              </a:spcAft>
              <a:buClr>
                <a:srgbClr val="000000"/>
              </a:buClr>
              <a:buSzPct val="100000"/>
              <a:buFont typeface="Roboto"/>
              <a:buChar char="•"/>
            </a:pPr>
            <a:r>
              <a:rPr lang="en-US" sz="2000" b="0" i="0" u="none" strike="noStrike" cap="none">
                <a:solidFill>
                  <a:srgbClr val="000000"/>
                </a:solidFill>
              </a:rPr>
              <a:t>Put on pajamas</a:t>
            </a:r>
          </a:p>
          <a:p>
            <a:pPr marL="139700" marR="0" lvl="0" indent="-177800" algn="l" rtl="0">
              <a:lnSpc>
                <a:spcPct val="120000"/>
              </a:lnSpc>
              <a:spcBef>
                <a:spcPts val="0"/>
              </a:spcBef>
              <a:spcAft>
                <a:spcPts val="0"/>
              </a:spcAft>
              <a:buClr>
                <a:srgbClr val="000000"/>
              </a:buClr>
              <a:buSzPct val="100000"/>
              <a:buFont typeface="Roboto"/>
              <a:buChar char="•"/>
            </a:pPr>
            <a:r>
              <a:rPr lang="en-US" sz="2000" b="0" i="0" u="none" strike="noStrike" cap="none">
                <a:solidFill>
                  <a:srgbClr val="000000"/>
                </a:solidFill>
              </a:rPr>
              <a:t>Brush your teeth</a:t>
            </a:r>
          </a:p>
          <a:p>
            <a:pPr marL="139700" marR="0" lvl="0" indent="-177800" algn="l" rtl="0">
              <a:lnSpc>
                <a:spcPct val="120000"/>
              </a:lnSpc>
              <a:spcBef>
                <a:spcPts val="0"/>
              </a:spcBef>
              <a:spcAft>
                <a:spcPts val="0"/>
              </a:spcAft>
              <a:buClr>
                <a:srgbClr val="000000"/>
              </a:buClr>
              <a:buSzPct val="100000"/>
              <a:buFont typeface="Roboto"/>
              <a:buChar char="•"/>
            </a:pPr>
            <a:r>
              <a:rPr lang="en-US" sz="2000" b="0" i="0" u="none" strike="noStrike" cap="none">
                <a:solidFill>
                  <a:srgbClr val="000000"/>
                </a:solidFill>
              </a:rPr>
              <a:t>Pick out 2 stories</a:t>
            </a:r>
          </a:p>
        </p:txBody>
      </p:sp>
      <p:sp>
        <p:nvSpPr>
          <p:cNvPr id="958" name="Shape 958"/>
          <p:cNvSpPr/>
          <p:nvPr/>
        </p:nvSpPr>
        <p:spPr>
          <a:xfrm>
            <a:off x="5472281" y="2400352"/>
            <a:ext cx="1581299" cy="376800"/>
          </a:xfrm>
          <a:prstGeom prst="rect">
            <a:avLst/>
          </a:prstGeom>
          <a:noFill/>
          <a:ln>
            <a:noFill/>
          </a:ln>
        </p:spPr>
        <p:txBody>
          <a:bodyPr lIns="91425" tIns="91425" rIns="91425" bIns="91425" anchor="t" anchorCtr="0">
            <a:noAutofit/>
          </a:bodyPr>
          <a:lstStyle/>
          <a:p>
            <a:pPr marL="0" marR="0" lvl="0" indent="0" algn="ctr" rtl="0">
              <a:lnSpc>
                <a:spcPct val="120000"/>
              </a:lnSpc>
              <a:spcBef>
                <a:spcPts val="0"/>
              </a:spcBef>
              <a:spcAft>
                <a:spcPts val="0"/>
              </a:spcAft>
              <a:buClr>
                <a:srgbClr val="000000"/>
              </a:buClr>
              <a:buSzPct val="25000"/>
              <a:buFont typeface="Roboto"/>
              <a:buNone/>
            </a:pPr>
            <a:r>
              <a:rPr lang="en-US" sz="2000" b="0" i="0" u="sng" strike="noStrike" cap="none">
                <a:solidFill>
                  <a:srgbClr val="000000"/>
                </a:solidFill>
                <a:latin typeface="Roboto"/>
                <a:ea typeface="Roboto"/>
                <a:cs typeface="Roboto"/>
                <a:sym typeface="Roboto"/>
              </a:rPr>
              <a:t>Employee</a:t>
            </a:r>
          </a:p>
        </p:txBody>
      </p:sp>
      <p:sp>
        <p:nvSpPr>
          <p:cNvPr id="959" name="Shape 959"/>
          <p:cNvSpPr/>
          <p:nvPr/>
        </p:nvSpPr>
        <p:spPr>
          <a:xfrm>
            <a:off x="4788498" y="2828420"/>
            <a:ext cx="2948699" cy="1251900"/>
          </a:xfrm>
          <a:prstGeom prst="rect">
            <a:avLst/>
          </a:prstGeom>
          <a:noFill/>
          <a:ln>
            <a:noFill/>
          </a:ln>
        </p:spPr>
        <p:txBody>
          <a:bodyPr lIns="91425" tIns="91425" rIns="91425" bIns="91425" anchor="t" anchorCtr="0">
            <a:noAutofit/>
          </a:bodyPr>
          <a:lstStyle/>
          <a:p>
            <a:pPr marL="139700" marR="0" lvl="0" indent="-177800" algn="l" rtl="0">
              <a:lnSpc>
                <a:spcPct val="120000"/>
              </a:lnSpc>
              <a:spcBef>
                <a:spcPts val="0"/>
              </a:spcBef>
              <a:spcAft>
                <a:spcPts val="0"/>
              </a:spcAft>
              <a:buClr>
                <a:srgbClr val="000000"/>
              </a:buClr>
              <a:buSzPct val="100000"/>
              <a:buFont typeface="Roboto"/>
              <a:buChar char="•"/>
            </a:pPr>
            <a:r>
              <a:rPr lang="en-US" sz="2000">
                <a:latin typeface="Roboto"/>
                <a:ea typeface="Roboto"/>
                <a:cs typeface="Roboto"/>
                <a:sym typeface="Roboto"/>
              </a:rPr>
              <a:t>G</a:t>
            </a:r>
            <a:r>
              <a:rPr lang="en-US" sz="2000" b="0" i="0" u="none" strike="noStrike" cap="none">
                <a:solidFill>
                  <a:srgbClr val="000000"/>
                </a:solidFill>
                <a:latin typeface="Roboto"/>
                <a:ea typeface="Roboto"/>
                <a:cs typeface="Roboto"/>
                <a:sym typeface="Roboto"/>
              </a:rPr>
              <a:t>o get some sleep</a:t>
            </a:r>
          </a:p>
        </p:txBody>
      </p:sp>
      <p:pic>
        <p:nvPicPr>
          <p:cNvPr id="960" name="Shape 960"/>
          <p:cNvPicPr preferRelativeResize="0"/>
          <p:nvPr/>
        </p:nvPicPr>
        <p:blipFill rotWithShape="1">
          <a:blip r:embed="rId3">
            <a:alphaModFix/>
          </a:blip>
          <a:srcRect/>
          <a:stretch/>
        </p:blipFill>
        <p:spPr>
          <a:xfrm>
            <a:off x="5394462" y="599188"/>
            <a:ext cx="1736699" cy="1674600"/>
          </a:xfrm>
          <a:prstGeom prst="rect">
            <a:avLst/>
          </a:prstGeom>
          <a:noFill/>
          <a:ln>
            <a:noFill/>
          </a:ln>
        </p:spPr>
      </p:pic>
      <p:pic>
        <p:nvPicPr>
          <p:cNvPr id="961" name="Shape 961"/>
          <p:cNvPicPr preferRelativeResize="0"/>
          <p:nvPr/>
        </p:nvPicPr>
        <p:blipFill rotWithShape="1">
          <a:blip r:embed="rId3">
            <a:alphaModFix/>
          </a:blip>
          <a:srcRect/>
          <a:stretch/>
        </p:blipFill>
        <p:spPr>
          <a:xfrm>
            <a:off x="1877920" y="1165184"/>
            <a:ext cx="1106400" cy="1067100"/>
          </a:xfrm>
          <a:prstGeom prst="rect">
            <a:avLst/>
          </a:prstGeom>
          <a:noFill/>
          <a:ln>
            <a:noFill/>
          </a:ln>
        </p:spPr>
      </p:pic>
    </p:spTree>
    <p:extLst>
      <p:ext uri="{BB962C8B-B14F-4D97-AF65-F5344CB8AC3E}">
        <p14:creationId xmlns:p14="http://schemas.microsoft.com/office/powerpoint/2010/main" val="1884826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781"/>
          <p:cNvSpPr txBox="1">
            <a:spLocks/>
          </p:cNvSpPr>
          <p:nvPr/>
        </p:nvSpPr>
        <p:spPr>
          <a:xfrm>
            <a:off x="469789" y="2114550"/>
            <a:ext cx="8229600" cy="914400"/>
          </a:xfrm>
          <a:prstGeom prst="rect">
            <a:avLst/>
          </a:prstGeom>
          <a:solidFill>
            <a:schemeClr val="accent1">
              <a:lumMod val="60000"/>
              <a:lumOff val="40000"/>
            </a:schemeClr>
          </a:solidFill>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stStyle>
          <a:p>
            <a:r>
              <a:rPr lang="en-US" sz="6000" dirty="0">
                <a:solidFill>
                  <a:schemeClr val="bg1"/>
                </a:solidFill>
              </a:rPr>
              <a:t>Pods</a:t>
            </a:r>
          </a:p>
        </p:txBody>
      </p:sp>
    </p:spTree>
    <p:extLst>
      <p:ext uri="{BB962C8B-B14F-4D97-AF65-F5344CB8AC3E}">
        <p14:creationId xmlns:p14="http://schemas.microsoft.com/office/powerpoint/2010/main" val="1995420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Shape 978"/>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Pods</a:t>
            </a:r>
          </a:p>
        </p:txBody>
      </p:sp>
      <p:sp>
        <p:nvSpPr>
          <p:cNvPr id="979" name="Shape 979"/>
          <p:cNvSpPr txBox="1"/>
          <p:nvPr/>
        </p:nvSpPr>
        <p:spPr>
          <a:xfrm>
            <a:off x="381000" y="1295400"/>
            <a:ext cx="4165500" cy="3200400"/>
          </a:xfrm>
          <a:prstGeom prst="rect">
            <a:avLst/>
          </a:prstGeom>
          <a:noFill/>
          <a:ln>
            <a:noFill/>
          </a:ln>
        </p:spPr>
        <p:txBody>
          <a:bodyPr lIns="91425" tIns="91425" rIns="91425" bIns="91425" anchor="t" anchorCtr="0">
            <a:noAutofit/>
          </a:bodyPr>
          <a:lstStyle/>
          <a:p>
            <a:pPr lvl="0" rtl="0">
              <a:lnSpc>
                <a:spcPct val="100000"/>
              </a:lnSpc>
              <a:spcBef>
                <a:spcPts val="0"/>
              </a:spcBef>
              <a:spcAft>
                <a:spcPts val="1000"/>
              </a:spcAft>
              <a:buNone/>
            </a:pPr>
            <a:r>
              <a:rPr lang="en-US" sz="2400">
                <a:solidFill>
                  <a:schemeClr val="dk2"/>
                </a:solidFill>
                <a:latin typeface="Roboto"/>
                <a:ea typeface="Roboto"/>
                <a:cs typeface="Roboto"/>
                <a:sym typeface="Roboto"/>
              </a:rPr>
              <a:t>Logical Application</a:t>
            </a:r>
          </a:p>
          <a:p>
            <a:pPr marL="342900" lvl="0" indent="-317500" rtl="0">
              <a:lnSpc>
                <a:spcPct val="100000"/>
              </a:lnSpc>
              <a:spcBef>
                <a:spcPts val="0"/>
              </a:spcBef>
              <a:spcAft>
                <a:spcPts val="1000"/>
              </a:spcAft>
              <a:buClr>
                <a:schemeClr val="dk2"/>
              </a:buClr>
              <a:buSzPct val="100000"/>
              <a:buFont typeface="Roboto"/>
              <a:buChar char="•"/>
            </a:pPr>
            <a:r>
              <a:rPr lang="en-US" sz="2400">
                <a:solidFill>
                  <a:schemeClr val="dk2"/>
                </a:solidFill>
                <a:latin typeface="Roboto"/>
                <a:ea typeface="Roboto"/>
                <a:cs typeface="Roboto"/>
                <a:sym typeface="Roboto"/>
              </a:rPr>
              <a:t>One or more containers and volumes</a:t>
            </a:r>
          </a:p>
          <a:p>
            <a:pPr marL="342900" lvl="0" indent="-317500" rtl="0">
              <a:lnSpc>
                <a:spcPct val="115000"/>
              </a:lnSpc>
              <a:spcBef>
                <a:spcPts val="0"/>
              </a:spcBef>
              <a:buClr>
                <a:schemeClr val="dk2"/>
              </a:buClr>
              <a:buSzPct val="100000"/>
              <a:buFont typeface="Roboto"/>
              <a:buChar char="•"/>
            </a:pPr>
            <a:r>
              <a:rPr lang="en-US" sz="2400">
                <a:solidFill>
                  <a:schemeClr val="dk2"/>
                </a:solidFill>
                <a:latin typeface="Roboto"/>
                <a:ea typeface="Roboto"/>
                <a:cs typeface="Roboto"/>
                <a:sym typeface="Roboto"/>
              </a:rPr>
              <a:t>Shared namespaces</a:t>
            </a:r>
          </a:p>
          <a:p>
            <a:pPr marL="342900" lvl="0" indent="-317500" rtl="0">
              <a:lnSpc>
                <a:spcPct val="115000"/>
              </a:lnSpc>
              <a:spcBef>
                <a:spcPts val="0"/>
              </a:spcBef>
              <a:buClr>
                <a:srgbClr val="666666"/>
              </a:buClr>
              <a:buSzPct val="100000"/>
              <a:buFont typeface="Roboto"/>
              <a:buChar char="•"/>
            </a:pPr>
            <a:r>
              <a:rPr lang="en-US" sz="2400">
                <a:solidFill>
                  <a:schemeClr val="dk2"/>
                </a:solidFill>
                <a:latin typeface="Roboto"/>
                <a:ea typeface="Roboto"/>
                <a:cs typeface="Roboto"/>
                <a:sym typeface="Roboto"/>
              </a:rPr>
              <a:t>One IP per pod</a:t>
            </a:r>
          </a:p>
          <a:p>
            <a:pPr lvl="0" rtl="0">
              <a:lnSpc>
                <a:spcPct val="90000"/>
              </a:lnSpc>
              <a:spcBef>
                <a:spcPts val="1800"/>
              </a:spcBef>
              <a:buNone/>
            </a:pPr>
            <a:endParaRPr>
              <a:solidFill>
                <a:srgbClr val="ACACAC"/>
              </a:solidFill>
              <a:latin typeface="Roboto"/>
              <a:ea typeface="Roboto"/>
              <a:cs typeface="Roboto"/>
              <a:sym typeface="Roboto"/>
            </a:endParaRPr>
          </a:p>
        </p:txBody>
      </p:sp>
      <p:sp>
        <p:nvSpPr>
          <p:cNvPr id="980" name="Shape 980"/>
          <p:cNvSpPr/>
          <p:nvPr/>
        </p:nvSpPr>
        <p:spPr>
          <a:xfrm>
            <a:off x="5153100" y="1273875"/>
            <a:ext cx="3457500" cy="2640600"/>
          </a:xfrm>
          <a:prstGeom prst="roundRect">
            <a:avLst>
              <a:gd name="adj" fmla="val 16667"/>
            </a:avLst>
          </a:prstGeom>
          <a:solidFill>
            <a:srgbClr val="CFE2F3"/>
          </a:solidFill>
          <a:ln>
            <a:noFill/>
          </a:ln>
        </p:spPr>
        <p:txBody>
          <a:bodyPr lIns="68575" tIns="68575" rIns="68575" bIns="68575" anchor="b" anchorCtr="0">
            <a:noAutofit/>
          </a:bodyPr>
          <a:lstStyle/>
          <a:p>
            <a:pPr lvl="0" rtl="0">
              <a:spcBef>
                <a:spcPts val="0"/>
              </a:spcBef>
              <a:buNone/>
            </a:pPr>
            <a:r>
              <a:rPr lang="en-US" sz="2000" b="1">
                <a:solidFill>
                  <a:srgbClr val="666666"/>
                </a:solidFill>
                <a:latin typeface="Open Sans"/>
                <a:ea typeface="Open Sans"/>
                <a:cs typeface="Open Sans"/>
                <a:sym typeface="Open Sans"/>
              </a:rPr>
              <a:t>Pod</a:t>
            </a:r>
          </a:p>
        </p:txBody>
      </p:sp>
      <p:sp>
        <p:nvSpPr>
          <p:cNvPr id="981" name="Shape 981"/>
          <p:cNvSpPr/>
          <p:nvPr/>
        </p:nvSpPr>
        <p:spPr>
          <a:xfrm>
            <a:off x="5595749" y="1691875"/>
            <a:ext cx="2572199" cy="6945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68575" tIns="68575" rIns="68575" bIns="68575" anchor="ctr" anchorCtr="0">
            <a:noAutofit/>
          </a:bodyPr>
          <a:lstStyle/>
          <a:p>
            <a:pPr lvl="0" algn="ctr" rtl="0">
              <a:spcBef>
                <a:spcPts val="0"/>
              </a:spcBef>
              <a:buNone/>
            </a:pPr>
            <a:r>
              <a:rPr lang="en-US" b="1">
                <a:solidFill>
                  <a:srgbClr val="434343"/>
                </a:solidFill>
                <a:latin typeface="Open Sans"/>
                <a:ea typeface="Open Sans"/>
                <a:cs typeface="Open Sans"/>
                <a:sym typeface="Open Sans"/>
              </a:rPr>
              <a:t>nginx</a:t>
            </a:r>
          </a:p>
        </p:txBody>
      </p:sp>
      <p:sp>
        <p:nvSpPr>
          <p:cNvPr id="982" name="Shape 982"/>
          <p:cNvSpPr/>
          <p:nvPr/>
        </p:nvSpPr>
        <p:spPr>
          <a:xfrm>
            <a:off x="5595749" y="2493525"/>
            <a:ext cx="2572199" cy="694500"/>
          </a:xfrm>
          <a:prstGeom prst="roundRect">
            <a:avLst>
              <a:gd name="adj" fmla="val 16667"/>
            </a:avLst>
          </a:prstGeom>
          <a:solidFill>
            <a:srgbClr val="6AA84F"/>
          </a:solidFill>
          <a:ln w="9525" cap="flat" cmpd="sng">
            <a:solidFill>
              <a:srgbClr val="B7B7B7"/>
            </a:solidFill>
            <a:prstDash val="solid"/>
            <a:round/>
            <a:headEnd type="none" w="med" len="med"/>
            <a:tailEnd type="none" w="med" len="med"/>
          </a:ln>
        </p:spPr>
        <p:txBody>
          <a:bodyPr lIns="68575" tIns="68575" rIns="68575" bIns="68575" anchor="ctr" anchorCtr="0">
            <a:noAutofit/>
          </a:bodyPr>
          <a:lstStyle/>
          <a:p>
            <a:pPr lvl="0" algn="ctr" rtl="0">
              <a:spcBef>
                <a:spcPts val="0"/>
              </a:spcBef>
              <a:buNone/>
            </a:pPr>
            <a:r>
              <a:rPr lang="en-US" b="1">
                <a:solidFill>
                  <a:srgbClr val="434343"/>
                </a:solidFill>
                <a:latin typeface="Open Sans"/>
                <a:ea typeface="Open Sans"/>
                <a:cs typeface="Open Sans"/>
                <a:sym typeface="Open Sans"/>
              </a:rPr>
              <a:t>monolith</a:t>
            </a:r>
          </a:p>
        </p:txBody>
      </p:sp>
      <p:sp>
        <p:nvSpPr>
          <p:cNvPr id="983" name="Shape 983"/>
          <p:cNvSpPr/>
          <p:nvPr/>
        </p:nvSpPr>
        <p:spPr>
          <a:xfrm>
            <a:off x="7568214" y="3659925"/>
            <a:ext cx="558825" cy="577600"/>
          </a:xfrm>
          <a:prstGeom prst="flowChartMagneticDisk">
            <a:avLst/>
          </a:prstGeom>
          <a:solidFill>
            <a:srgbClr val="E6B8AF"/>
          </a:solidFill>
          <a:ln w="9525" cap="flat" cmpd="sng">
            <a:solidFill>
              <a:srgbClr val="980000"/>
            </a:solidFill>
            <a:prstDash val="solid"/>
            <a:round/>
            <a:headEnd type="none" w="med" len="med"/>
            <a:tailEnd type="none" w="med" len="med"/>
          </a:ln>
        </p:spPr>
        <p:txBody>
          <a:bodyPr lIns="68575" tIns="68575" rIns="68575" bIns="68575" anchor="ctr" anchorCtr="0">
            <a:noAutofit/>
          </a:bodyPr>
          <a:lstStyle/>
          <a:p>
            <a:pPr lvl="0" algn="ctr" rtl="0">
              <a:spcBef>
                <a:spcPts val="0"/>
              </a:spcBef>
              <a:buNone/>
            </a:pPr>
            <a:r>
              <a:rPr lang="en-US" sz="1000" b="1">
                <a:latin typeface="Roboto"/>
                <a:ea typeface="Roboto"/>
                <a:cs typeface="Roboto"/>
                <a:sym typeface="Roboto"/>
              </a:rPr>
              <a:t>NFS</a:t>
            </a:r>
          </a:p>
        </p:txBody>
      </p:sp>
      <p:sp>
        <p:nvSpPr>
          <p:cNvPr id="984" name="Shape 984"/>
          <p:cNvSpPr/>
          <p:nvPr/>
        </p:nvSpPr>
        <p:spPr>
          <a:xfrm>
            <a:off x="6874589" y="3659925"/>
            <a:ext cx="558825" cy="577600"/>
          </a:xfrm>
          <a:prstGeom prst="flowChartMagneticDisk">
            <a:avLst/>
          </a:prstGeom>
          <a:solidFill>
            <a:srgbClr val="E6B8AF"/>
          </a:solidFill>
          <a:ln w="9525" cap="flat" cmpd="sng">
            <a:solidFill>
              <a:srgbClr val="980000"/>
            </a:solidFill>
            <a:prstDash val="solid"/>
            <a:round/>
            <a:headEnd type="none" w="med" len="med"/>
            <a:tailEnd type="none" w="med" len="med"/>
          </a:ln>
        </p:spPr>
        <p:txBody>
          <a:bodyPr lIns="68575" tIns="68575" rIns="68575" bIns="68575" anchor="ctr" anchorCtr="0">
            <a:noAutofit/>
          </a:bodyPr>
          <a:lstStyle/>
          <a:p>
            <a:pPr lvl="0" algn="ctr" rtl="0">
              <a:spcBef>
                <a:spcPts val="0"/>
              </a:spcBef>
              <a:buNone/>
            </a:pPr>
            <a:r>
              <a:rPr lang="en-US" sz="1000" b="1">
                <a:latin typeface="Roboto"/>
                <a:ea typeface="Roboto"/>
                <a:cs typeface="Roboto"/>
                <a:sym typeface="Roboto"/>
              </a:rPr>
              <a:t>iSCSI</a:t>
            </a:r>
          </a:p>
        </p:txBody>
      </p:sp>
      <p:sp>
        <p:nvSpPr>
          <p:cNvPr id="985" name="Shape 985"/>
          <p:cNvSpPr/>
          <p:nvPr/>
        </p:nvSpPr>
        <p:spPr>
          <a:xfrm>
            <a:off x="6180964" y="3659925"/>
            <a:ext cx="558825" cy="577600"/>
          </a:xfrm>
          <a:prstGeom prst="flowChartMagneticDisk">
            <a:avLst/>
          </a:prstGeom>
          <a:solidFill>
            <a:srgbClr val="E6B8AF"/>
          </a:solidFill>
          <a:ln w="9525" cap="flat" cmpd="sng">
            <a:solidFill>
              <a:srgbClr val="980000"/>
            </a:solidFill>
            <a:prstDash val="solid"/>
            <a:round/>
            <a:headEnd type="none" w="med" len="med"/>
            <a:tailEnd type="none" w="med" len="med"/>
          </a:ln>
        </p:spPr>
        <p:txBody>
          <a:bodyPr lIns="68575" tIns="68575" rIns="68575" bIns="68575" anchor="ctr" anchorCtr="0">
            <a:noAutofit/>
          </a:bodyPr>
          <a:lstStyle/>
          <a:p>
            <a:pPr lvl="0" algn="ctr" rtl="0">
              <a:spcBef>
                <a:spcPts val="0"/>
              </a:spcBef>
              <a:buNone/>
            </a:pPr>
            <a:r>
              <a:rPr lang="en-US" sz="1000" b="1">
                <a:latin typeface="Roboto"/>
                <a:ea typeface="Roboto"/>
                <a:cs typeface="Roboto"/>
                <a:sym typeface="Roboto"/>
              </a:rPr>
              <a:t>GCE</a:t>
            </a:r>
          </a:p>
        </p:txBody>
      </p:sp>
      <p:sp>
        <p:nvSpPr>
          <p:cNvPr id="986" name="Shape 986"/>
          <p:cNvSpPr/>
          <p:nvPr/>
        </p:nvSpPr>
        <p:spPr>
          <a:xfrm>
            <a:off x="6400800" y="1085850"/>
            <a:ext cx="1726200" cy="393000"/>
          </a:xfrm>
          <a:prstGeom prst="roundRect">
            <a:avLst>
              <a:gd name="adj" fmla="val 16667"/>
            </a:avLst>
          </a:prstGeom>
          <a:solidFill>
            <a:srgbClr val="2196F3"/>
          </a:solidFill>
          <a:ln w="9525" cap="flat" cmpd="sng">
            <a:solidFill>
              <a:srgbClr val="B7B7B7"/>
            </a:solidFill>
            <a:prstDash val="solid"/>
            <a:round/>
            <a:headEnd type="none" w="med" len="med"/>
            <a:tailEnd type="none" w="med" len="med"/>
          </a:ln>
        </p:spPr>
        <p:txBody>
          <a:bodyPr lIns="68575" tIns="68575" rIns="68575" bIns="68575" anchor="ctr" anchorCtr="0">
            <a:noAutofit/>
          </a:bodyPr>
          <a:lstStyle/>
          <a:p>
            <a:pPr lvl="0" algn="ctr" rtl="0">
              <a:spcBef>
                <a:spcPts val="0"/>
              </a:spcBef>
              <a:buNone/>
            </a:pPr>
            <a:r>
              <a:rPr lang="en-US" sz="1200" b="1">
                <a:solidFill>
                  <a:srgbClr val="FFFFFF"/>
                </a:solidFill>
                <a:latin typeface="Roboto"/>
                <a:ea typeface="Roboto"/>
                <a:cs typeface="Roboto"/>
                <a:sym typeface="Roboto"/>
              </a:rPr>
              <a:t>10.10.1.100</a:t>
            </a:r>
          </a:p>
        </p:txBody>
      </p:sp>
      <p:cxnSp>
        <p:nvCxnSpPr>
          <p:cNvPr id="987" name="Shape 987"/>
          <p:cNvCxnSpPr>
            <a:stCxn id="981" idx="1"/>
            <a:endCxn id="982" idx="1"/>
          </p:cNvCxnSpPr>
          <p:nvPr/>
        </p:nvCxnSpPr>
        <p:spPr>
          <a:xfrm>
            <a:off x="5595749" y="2039125"/>
            <a:ext cx="600" cy="801600"/>
          </a:xfrm>
          <a:prstGeom prst="curvedConnector3">
            <a:avLst>
              <a:gd name="adj1" fmla="val -39687500"/>
            </a:avLst>
          </a:prstGeom>
          <a:noFill/>
          <a:ln w="19050" cap="flat" cmpd="sng">
            <a:solidFill>
              <a:srgbClr val="E4A017"/>
            </a:solidFill>
            <a:prstDash val="solid"/>
            <a:round/>
            <a:headEnd type="none" w="lg" len="lg"/>
            <a:tailEnd type="none" w="lg" len="lg"/>
          </a:ln>
        </p:spPr>
      </p:cxnSp>
    </p:spTree>
    <p:extLst>
      <p:ext uri="{BB962C8B-B14F-4D97-AF65-F5344CB8AC3E}">
        <p14:creationId xmlns:p14="http://schemas.microsoft.com/office/powerpoint/2010/main" val="37465863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781"/>
          <p:cNvSpPr txBox="1">
            <a:spLocks/>
          </p:cNvSpPr>
          <p:nvPr/>
        </p:nvSpPr>
        <p:spPr>
          <a:xfrm>
            <a:off x="469789" y="2114550"/>
            <a:ext cx="8229600" cy="914400"/>
          </a:xfrm>
          <a:prstGeom prst="rect">
            <a:avLst/>
          </a:prstGeom>
          <a:solidFill>
            <a:schemeClr val="accent1">
              <a:lumMod val="60000"/>
              <a:lumOff val="40000"/>
            </a:schemeClr>
          </a:solidFill>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stStyle>
          <a:p>
            <a:r>
              <a:rPr lang="en-US" sz="6000" dirty="0">
                <a:solidFill>
                  <a:schemeClr val="bg1"/>
                </a:solidFill>
              </a:rPr>
              <a:t>Health Checks</a:t>
            </a:r>
          </a:p>
        </p:txBody>
      </p:sp>
    </p:spTree>
    <p:extLst>
      <p:ext uri="{BB962C8B-B14F-4D97-AF65-F5344CB8AC3E}">
        <p14:creationId xmlns:p14="http://schemas.microsoft.com/office/powerpoint/2010/main" val="3175935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Shape 1005"/>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Monitoring and Health Checks</a:t>
            </a:r>
          </a:p>
        </p:txBody>
      </p:sp>
      <p:sp>
        <p:nvSpPr>
          <p:cNvPr id="1006" name="Shape 1006"/>
          <p:cNvSpPr/>
          <p:nvPr/>
        </p:nvSpPr>
        <p:spPr>
          <a:xfrm>
            <a:off x="3122410" y="2144740"/>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a:solidFill>
                  <a:srgbClr val="434343"/>
                </a:solidFill>
                <a:latin typeface="Roboto"/>
                <a:ea typeface="Roboto"/>
                <a:cs typeface="Roboto"/>
                <a:sym typeface="Roboto"/>
              </a:rPr>
              <a:t>Node</a:t>
            </a:r>
          </a:p>
        </p:txBody>
      </p:sp>
      <p:sp>
        <p:nvSpPr>
          <p:cNvPr id="1007" name="Shape 1007"/>
          <p:cNvSpPr/>
          <p:nvPr/>
        </p:nvSpPr>
        <p:spPr>
          <a:xfrm>
            <a:off x="3253379" y="252729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Kubelet</a:t>
            </a:r>
          </a:p>
        </p:txBody>
      </p:sp>
      <p:sp>
        <p:nvSpPr>
          <p:cNvPr id="1008" name="Shape 1008"/>
          <p:cNvSpPr/>
          <p:nvPr/>
        </p:nvSpPr>
        <p:spPr>
          <a:xfrm>
            <a:off x="4163829" y="2542819"/>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Pod</a:t>
            </a:r>
          </a:p>
        </p:txBody>
      </p:sp>
      <p:sp>
        <p:nvSpPr>
          <p:cNvPr id="1009" name="Shape 1009"/>
          <p:cNvSpPr/>
          <p:nvPr/>
        </p:nvSpPr>
        <p:spPr>
          <a:xfrm>
            <a:off x="4170004" y="253504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010" name="Shape 1010"/>
          <p:cNvSpPr/>
          <p:nvPr/>
        </p:nvSpPr>
        <p:spPr>
          <a:xfrm>
            <a:off x="4259880" y="2873380"/>
            <a:ext cx="624300" cy="180600"/>
          </a:xfrm>
          <a:prstGeom prst="roundRect">
            <a:avLst>
              <a:gd name="adj" fmla="val 16667"/>
            </a:avLst>
          </a:prstGeom>
          <a:solidFill>
            <a:srgbClr val="E06666"/>
          </a:solidFill>
          <a:ln w="28575" cap="flat" cmpd="sng">
            <a:solidFill>
              <a:srgbClr val="000000"/>
            </a:solidFill>
            <a:prstDash val="dash"/>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spTree>
    <p:extLst>
      <p:ext uri="{BB962C8B-B14F-4D97-AF65-F5344CB8AC3E}">
        <p14:creationId xmlns:p14="http://schemas.microsoft.com/office/powerpoint/2010/main" val="8585844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Shape 1015"/>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Monitoring and Health Checks</a:t>
            </a:r>
          </a:p>
        </p:txBody>
      </p:sp>
      <p:sp>
        <p:nvSpPr>
          <p:cNvPr id="1016" name="Shape 1016"/>
          <p:cNvSpPr txBox="1"/>
          <p:nvPr/>
        </p:nvSpPr>
        <p:spPr>
          <a:xfrm>
            <a:off x="749025" y="1478025"/>
            <a:ext cx="4882800" cy="585300"/>
          </a:xfrm>
          <a:prstGeom prst="rect">
            <a:avLst/>
          </a:prstGeom>
          <a:noFill/>
          <a:ln>
            <a:noFill/>
          </a:ln>
        </p:spPr>
        <p:txBody>
          <a:bodyPr lIns="91425" tIns="91425" rIns="91425" bIns="91425" anchor="t" anchorCtr="0">
            <a:noAutofit/>
          </a:bodyPr>
          <a:lstStyle/>
          <a:p>
            <a:pPr lvl="0" rtl="0">
              <a:spcBef>
                <a:spcPts val="0"/>
              </a:spcBef>
              <a:buNone/>
            </a:pPr>
            <a:r>
              <a:rPr lang="en-US" sz="2400" b="1">
                <a:solidFill>
                  <a:srgbClr val="75787A"/>
                </a:solidFill>
                <a:latin typeface="Roboto"/>
                <a:ea typeface="Roboto"/>
                <a:cs typeface="Roboto"/>
                <a:sym typeface="Roboto"/>
              </a:rPr>
              <a:t>Hey, app v1...  You alive? </a:t>
            </a:r>
          </a:p>
          <a:p>
            <a:pPr lvl="0" rtl="0">
              <a:spcBef>
                <a:spcPts val="0"/>
              </a:spcBef>
              <a:buNone/>
            </a:pPr>
            <a:endParaRPr sz="2000">
              <a:latin typeface="Roboto"/>
              <a:ea typeface="Roboto"/>
              <a:cs typeface="Roboto"/>
              <a:sym typeface="Roboto"/>
            </a:endParaRPr>
          </a:p>
        </p:txBody>
      </p:sp>
      <p:sp>
        <p:nvSpPr>
          <p:cNvPr id="1017" name="Shape 1017"/>
          <p:cNvSpPr/>
          <p:nvPr/>
        </p:nvSpPr>
        <p:spPr>
          <a:xfrm>
            <a:off x="3122410" y="2144740"/>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a:solidFill>
                  <a:srgbClr val="434343"/>
                </a:solidFill>
                <a:latin typeface="Roboto"/>
                <a:ea typeface="Roboto"/>
                <a:cs typeface="Roboto"/>
                <a:sym typeface="Roboto"/>
              </a:rPr>
              <a:t>Node</a:t>
            </a:r>
          </a:p>
        </p:txBody>
      </p:sp>
      <p:sp>
        <p:nvSpPr>
          <p:cNvPr id="1018" name="Shape 1018"/>
          <p:cNvSpPr/>
          <p:nvPr/>
        </p:nvSpPr>
        <p:spPr>
          <a:xfrm>
            <a:off x="3253379" y="252729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Kubelet</a:t>
            </a:r>
          </a:p>
        </p:txBody>
      </p:sp>
      <p:cxnSp>
        <p:nvCxnSpPr>
          <p:cNvPr id="1019" name="Shape 1019"/>
          <p:cNvCxnSpPr>
            <a:stCxn id="1018" idx="1"/>
            <a:endCxn id="1016" idx="1"/>
          </p:cNvCxnSpPr>
          <p:nvPr/>
        </p:nvCxnSpPr>
        <p:spPr>
          <a:xfrm rot="10800000">
            <a:off x="748979" y="1770544"/>
            <a:ext cx="2504400" cy="1049400"/>
          </a:xfrm>
          <a:prstGeom prst="curvedConnector3">
            <a:avLst>
              <a:gd name="adj1" fmla="val 109506"/>
            </a:avLst>
          </a:prstGeom>
          <a:noFill/>
          <a:ln w="19050" cap="flat" cmpd="sng">
            <a:solidFill>
              <a:srgbClr val="E4A017"/>
            </a:solidFill>
            <a:prstDash val="solid"/>
            <a:round/>
            <a:headEnd type="none" w="lg" len="lg"/>
            <a:tailEnd type="none" w="lg" len="lg"/>
          </a:ln>
        </p:spPr>
      </p:cxnSp>
      <p:sp>
        <p:nvSpPr>
          <p:cNvPr id="1020" name="Shape 1020"/>
          <p:cNvSpPr/>
          <p:nvPr/>
        </p:nvSpPr>
        <p:spPr>
          <a:xfrm>
            <a:off x="4170004" y="253504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021" name="Shape 1021"/>
          <p:cNvSpPr/>
          <p:nvPr/>
        </p:nvSpPr>
        <p:spPr>
          <a:xfrm>
            <a:off x="4259880" y="2873380"/>
            <a:ext cx="624300" cy="180600"/>
          </a:xfrm>
          <a:prstGeom prst="roundRect">
            <a:avLst>
              <a:gd name="adj" fmla="val 16667"/>
            </a:avLst>
          </a:prstGeom>
          <a:solidFill>
            <a:srgbClr val="E06666"/>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sp>
        <p:nvSpPr>
          <p:cNvPr id="1022" name="Shape 1022"/>
          <p:cNvSpPr/>
          <p:nvPr/>
        </p:nvSpPr>
        <p:spPr>
          <a:xfrm>
            <a:off x="4259880" y="2873380"/>
            <a:ext cx="624300" cy="180600"/>
          </a:xfrm>
          <a:prstGeom prst="roundRect">
            <a:avLst>
              <a:gd name="adj" fmla="val 16667"/>
            </a:avLst>
          </a:prstGeom>
          <a:solidFill>
            <a:srgbClr val="E06666"/>
          </a:solidFill>
          <a:ln w="28575" cap="flat" cmpd="sng">
            <a:solidFill>
              <a:srgbClr val="000000"/>
            </a:solidFill>
            <a:prstDash val="dash"/>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spTree>
    <p:extLst>
      <p:ext uri="{BB962C8B-B14F-4D97-AF65-F5344CB8AC3E}">
        <p14:creationId xmlns:p14="http://schemas.microsoft.com/office/powerpoint/2010/main" val="34560532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Shape 1027"/>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Monitoring and Health Checks</a:t>
            </a:r>
          </a:p>
        </p:txBody>
      </p:sp>
      <p:sp>
        <p:nvSpPr>
          <p:cNvPr id="1028" name="Shape 1028"/>
          <p:cNvSpPr/>
          <p:nvPr/>
        </p:nvSpPr>
        <p:spPr>
          <a:xfrm>
            <a:off x="3122410" y="2144740"/>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a:solidFill>
                  <a:srgbClr val="434343"/>
                </a:solidFill>
                <a:latin typeface="Roboto"/>
                <a:ea typeface="Roboto"/>
                <a:cs typeface="Roboto"/>
                <a:sym typeface="Roboto"/>
              </a:rPr>
              <a:t>Node</a:t>
            </a:r>
          </a:p>
        </p:txBody>
      </p:sp>
      <p:sp>
        <p:nvSpPr>
          <p:cNvPr id="1029" name="Shape 1029"/>
          <p:cNvSpPr/>
          <p:nvPr/>
        </p:nvSpPr>
        <p:spPr>
          <a:xfrm>
            <a:off x="3253379" y="252729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Kubelet</a:t>
            </a:r>
          </a:p>
        </p:txBody>
      </p:sp>
      <p:sp>
        <p:nvSpPr>
          <p:cNvPr id="1030" name="Shape 1030"/>
          <p:cNvSpPr txBox="1"/>
          <p:nvPr/>
        </p:nvSpPr>
        <p:spPr>
          <a:xfrm>
            <a:off x="5745125" y="2657175"/>
            <a:ext cx="1003200" cy="590400"/>
          </a:xfrm>
          <a:prstGeom prst="rect">
            <a:avLst/>
          </a:prstGeom>
          <a:noFill/>
          <a:ln>
            <a:noFill/>
          </a:ln>
        </p:spPr>
        <p:txBody>
          <a:bodyPr lIns="91425" tIns="91425" rIns="91425" bIns="91425" anchor="t" anchorCtr="0">
            <a:noAutofit/>
          </a:bodyPr>
          <a:lstStyle/>
          <a:p>
            <a:pPr lvl="0" rtl="0">
              <a:spcBef>
                <a:spcPts val="0"/>
              </a:spcBef>
              <a:buNone/>
            </a:pPr>
            <a:r>
              <a:rPr lang="en-US" sz="2400" b="1">
                <a:solidFill>
                  <a:srgbClr val="75787A"/>
                </a:solidFill>
                <a:latin typeface="Roboto"/>
                <a:ea typeface="Roboto"/>
                <a:cs typeface="Roboto"/>
                <a:sym typeface="Roboto"/>
              </a:rPr>
              <a:t>Nope!</a:t>
            </a:r>
          </a:p>
        </p:txBody>
      </p:sp>
      <p:cxnSp>
        <p:nvCxnSpPr>
          <p:cNvPr id="1031" name="Shape 1031"/>
          <p:cNvCxnSpPr>
            <a:stCxn id="1032" idx="3"/>
            <a:endCxn id="1030" idx="1"/>
          </p:cNvCxnSpPr>
          <p:nvPr/>
        </p:nvCxnSpPr>
        <p:spPr>
          <a:xfrm>
            <a:off x="4967825" y="2844975"/>
            <a:ext cx="777300" cy="107400"/>
          </a:xfrm>
          <a:prstGeom prst="curvedConnector3">
            <a:avLst>
              <a:gd name="adj1" fmla="val 50000"/>
            </a:avLst>
          </a:prstGeom>
          <a:noFill/>
          <a:ln w="19050" cap="flat" cmpd="sng">
            <a:solidFill>
              <a:srgbClr val="E4A017"/>
            </a:solidFill>
            <a:prstDash val="solid"/>
            <a:round/>
            <a:headEnd type="none" w="lg" len="lg"/>
            <a:tailEnd type="none" w="lg" len="lg"/>
          </a:ln>
        </p:spPr>
      </p:cxnSp>
      <p:sp>
        <p:nvSpPr>
          <p:cNvPr id="1033" name="Shape 1033"/>
          <p:cNvSpPr/>
          <p:nvPr/>
        </p:nvSpPr>
        <p:spPr>
          <a:xfrm>
            <a:off x="4170004" y="253504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034" name="Shape 1034"/>
          <p:cNvSpPr/>
          <p:nvPr/>
        </p:nvSpPr>
        <p:spPr>
          <a:xfrm>
            <a:off x="4259880" y="2873380"/>
            <a:ext cx="624300" cy="180600"/>
          </a:xfrm>
          <a:prstGeom prst="roundRect">
            <a:avLst>
              <a:gd name="adj" fmla="val 16667"/>
            </a:avLst>
          </a:prstGeom>
          <a:solidFill>
            <a:srgbClr val="E06666"/>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sp>
        <p:nvSpPr>
          <p:cNvPr id="1035" name="Shape 1035"/>
          <p:cNvSpPr/>
          <p:nvPr/>
        </p:nvSpPr>
        <p:spPr>
          <a:xfrm>
            <a:off x="4259880" y="2873380"/>
            <a:ext cx="624300" cy="180600"/>
          </a:xfrm>
          <a:prstGeom prst="roundRect">
            <a:avLst>
              <a:gd name="adj" fmla="val 16667"/>
            </a:avLst>
          </a:prstGeom>
          <a:solidFill>
            <a:srgbClr val="E06666"/>
          </a:solidFill>
          <a:ln w="28575" cap="flat" cmpd="sng">
            <a:solidFill>
              <a:srgbClr val="000000"/>
            </a:solidFill>
            <a:prstDash val="dash"/>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spTree>
    <p:extLst>
      <p:ext uri="{BB962C8B-B14F-4D97-AF65-F5344CB8AC3E}">
        <p14:creationId xmlns:p14="http://schemas.microsoft.com/office/powerpoint/2010/main" val="1080510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Shape 1040"/>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Monitoring and Health Checks</a:t>
            </a:r>
          </a:p>
        </p:txBody>
      </p:sp>
      <p:sp>
        <p:nvSpPr>
          <p:cNvPr id="1041" name="Shape 1041"/>
          <p:cNvSpPr txBox="1"/>
          <p:nvPr/>
        </p:nvSpPr>
        <p:spPr>
          <a:xfrm>
            <a:off x="749025" y="1478025"/>
            <a:ext cx="4882800" cy="585300"/>
          </a:xfrm>
          <a:prstGeom prst="rect">
            <a:avLst/>
          </a:prstGeom>
          <a:noFill/>
          <a:ln>
            <a:noFill/>
          </a:ln>
        </p:spPr>
        <p:txBody>
          <a:bodyPr lIns="91425" tIns="91425" rIns="91425" bIns="91425" anchor="t" anchorCtr="0">
            <a:noAutofit/>
          </a:bodyPr>
          <a:lstStyle/>
          <a:p>
            <a:pPr lvl="0">
              <a:spcBef>
                <a:spcPts val="0"/>
              </a:spcBef>
              <a:buClr>
                <a:schemeClr val="dk1"/>
              </a:buClr>
              <a:buSzPct val="45833"/>
              <a:buFont typeface="Arial"/>
              <a:buNone/>
            </a:pPr>
            <a:r>
              <a:rPr lang="en-US" sz="2400" b="1">
                <a:solidFill>
                  <a:srgbClr val="75787A"/>
                </a:solidFill>
                <a:latin typeface="Roboto"/>
                <a:ea typeface="Roboto"/>
                <a:cs typeface="Roboto"/>
                <a:sym typeface="Roboto"/>
              </a:rPr>
              <a:t>OK, then I’m going to restart you...</a:t>
            </a:r>
          </a:p>
          <a:p>
            <a:pPr lvl="0" rtl="0">
              <a:spcBef>
                <a:spcPts val="0"/>
              </a:spcBef>
              <a:buNone/>
            </a:pPr>
            <a:endParaRPr sz="2400" b="1">
              <a:solidFill>
                <a:srgbClr val="75787A"/>
              </a:solidFill>
              <a:latin typeface="Roboto"/>
              <a:ea typeface="Roboto"/>
              <a:cs typeface="Roboto"/>
              <a:sym typeface="Roboto"/>
            </a:endParaRPr>
          </a:p>
          <a:p>
            <a:pPr lvl="0" rtl="0">
              <a:spcBef>
                <a:spcPts val="0"/>
              </a:spcBef>
              <a:buNone/>
            </a:pPr>
            <a:endParaRPr sz="2000">
              <a:latin typeface="Roboto"/>
              <a:ea typeface="Roboto"/>
              <a:cs typeface="Roboto"/>
              <a:sym typeface="Roboto"/>
            </a:endParaRPr>
          </a:p>
        </p:txBody>
      </p:sp>
      <p:sp>
        <p:nvSpPr>
          <p:cNvPr id="1042" name="Shape 1042"/>
          <p:cNvSpPr/>
          <p:nvPr/>
        </p:nvSpPr>
        <p:spPr>
          <a:xfrm>
            <a:off x="3122410" y="2144740"/>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a:solidFill>
                  <a:srgbClr val="434343"/>
                </a:solidFill>
                <a:latin typeface="Roboto"/>
                <a:ea typeface="Roboto"/>
                <a:cs typeface="Roboto"/>
                <a:sym typeface="Roboto"/>
              </a:rPr>
              <a:t>Node</a:t>
            </a:r>
          </a:p>
        </p:txBody>
      </p:sp>
      <p:sp>
        <p:nvSpPr>
          <p:cNvPr id="1043" name="Shape 1043"/>
          <p:cNvSpPr/>
          <p:nvPr/>
        </p:nvSpPr>
        <p:spPr>
          <a:xfrm>
            <a:off x="3253379" y="252729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Kubelet</a:t>
            </a:r>
          </a:p>
        </p:txBody>
      </p:sp>
      <p:cxnSp>
        <p:nvCxnSpPr>
          <p:cNvPr id="1044" name="Shape 1044"/>
          <p:cNvCxnSpPr>
            <a:stCxn id="1043" idx="1"/>
            <a:endCxn id="1041" idx="1"/>
          </p:cNvCxnSpPr>
          <p:nvPr/>
        </p:nvCxnSpPr>
        <p:spPr>
          <a:xfrm rot="10800000">
            <a:off x="748979" y="1770544"/>
            <a:ext cx="2504400" cy="1049400"/>
          </a:xfrm>
          <a:prstGeom prst="curvedConnector3">
            <a:avLst>
              <a:gd name="adj1" fmla="val 109506"/>
            </a:avLst>
          </a:prstGeom>
          <a:noFill/>
          <a:ln w="19050" cap="flat" cmpd="sng">
            <a:solidFill>
              <a:srgbClr val="E4A017"/>
            </a:solidFill>
            <a:prstDash val="solid"/>
            <a:round/>
            <a:headEnd type="none" w="lg" len="lg"/>
            <a:tailEnd type="none" w="lg" len="lg"/>
          </a:ln>
        </p:spPr>
      </p:cxnSp>
      <p:sp>
        <p:nvSpPr>
          <p:cNvPr id="1045" name="Shape 1045"/>
          <p:cNvSpPr/>
          <p:nvPr/>
        </p:nvSpPr>
        <p:spPr>
          <a:xfrm>
            <a:off x="4170004" y="253504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046" name="Shape 1046"/>
          <p:cNvSpPr/>
          <p:nvPr/>
        </p:nvSpPr>
        <p:spPr>
          <a:xfrm>
            <a:off x="4259880" y="2873380"/>
            <a:ext cx="624300" cy="180600"/>
          </a:xfrm>
          <a:prstGeom prst="roundRect">
            <a:avLst>
              <a:gd name="adj" fmla="val 16667"/>
            </a:avLst>
          </a:prstGeom>
          <a:solidFill>
            <a:srgbClr val="E06666"/>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sp>
        <p:nvSpPr>
          <p:cNvPr id="1047" name="Shape 1047"/>
          <p:cNvSpPr/>
          <p:nvPr/>
        </p:nvSpPr>
        <p:spPr>
          <a:xfrm>
            <a:off x="4259880" y="2873380"/>
            <a:ext cx="624300" cy="180600"/>
          </a:xfrm>
          <a:prstGeom prst="roundRect">
            <a:avLst>
              <a:gd name="adj" fmla="val 16667"/>
            </a:avLst>
          </a:prstGeom>
          <a:solidFill>
            <a:srgbClr val="E06666"/>
          </a:solidFill>
          <a:ln w="28575" cap="flat" cmpd="sng">
            <a:solidFill>
              <a:srgbClr val="000000"/>
            </a:solidFill>
            <a:prstDash val="dash"/>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spTree>
    <p:extLst>
      <p:ext uri="{BB962C8B-B14F-4D97-AF65-F5344CB8AC3E}">
        <p14:creationId xmlns:p14="http://schemas.microsoft.com/office/powerpoint/2010/main" val="2899266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GB">
                <a:latin typeface="Open Sans"/>
                <a:ea typeface="Open Sans"/>
                <a:cs typeface="Open Sans"/>
                <a:sym typeface="Open Sans"/>
              </a:rPr>
              <a:t>Containers : A Primer</a:t>
            </a:r>
          </a:p>
        </p:txBody>
      </p:sp>
      <p:pic>
        <p:nvPicPr>
          <p:cNvPr id="73" name="Shape 73"/>
          <p:cNvPicPr preferRelativeResize="0"/>
          <p:nvPr/>
        </p:nvPicPr>
        <p:blipFill>
          <a:blip r:embed="rId3">
            <a:alphaModFix/>
          </a:blip>
          <a:stretch>
            <a:fillRect/>
          </a:stretch>
        </p:blipFill>
        <p:spPr>
          <a:xfrm>
            <a:off x="8239500" y="0"/>
            <a:ext cx="904499" cy="904499"/>
          </a:xfrm>
          <a:prstGeom prst="rect">
            <a:avLst/>
          </a:prstGeom>
          <a:noFill/>
          <a:ln>
            <a:noFill/>
          </a:ln>
        </p:spPr>
      </p:pic>
      <p:sp>
        <p:nvSpPr>
          <p:cNvPr id="74" name="Shape 74"/>
          <p:cNvSpPr txBox="1"/>
          <p:nvPr/>
        </p:nvSpPr>
        <p:spPr>
          <a:xfrm>
            <a:off x="2552700" y="1131750"/>
            <a:ext cx="4127099" cy="902100"/>
          </a:xfrm>
          <a:prstGeom prst="rect">
            <a:avLst/>
          </a:prstGeom>
          <a:noFill/>
          <a:ln>
            <a:noFill/>
          </a:ln>
        </p:spPr>
        <p:txBody>
          <a:bodyPr lIns="91425" tIns="91425" rIns="91425" bIns="91425" anchor="t" anchorCtr="0">
            <a:noAutofit/>
          </a:bodyPr>
          <a:lstStyle/>
          <a:p>
            <a:pPr lvl="0" algn="ctr" rtl="0">
              <a:spcBef>
                <a:spcPts val="0"/>
              </a:spcBef>
              <a:buNone/>
            </a:pPr>
            <a:r>
              <a:rPr lang="en-GB" sz="2000">
                <a:solidFill>
                  <a:srgbClr val="75787A"/>
                </a:solidFill>
                <a:latin typeface="Open Sans"/>
                <a:ea typeface="Open Sans"/>
                <a:cs typeface="Open Sans"/>
                <a:sym typeface="Open Sans"/>
              </a:rPr>
              <a:t>It has downsides:</a:t>
            </a:r>
          </a:p>
          <a:p>
            <a:pPr lvl="0" algn="ctr" rtl="0">
              <a:spcBef>
                <a:spcPts val="0"/>
              </a:spcBef>
              <a:buNone/>
            </a:pPr>
            <a:r>
              <a:rPr lang="en-GB" sz="2000">
                <a:solidFill>
                  <a:srgbClr val="75787A"/>
                </a:solidFill>
                <a:latin typeface="Open Sans"/>
                <a:ea typeface="Open Sans"/>
                <a:cs typeface="Open Sans"/>
                <a:sym typeface="Open Sans"/>
              </a:rPr>
              <a:t>No Isolation</a:t>
            </a:r>
          </a:p>
        </p:txBody>
      </p:sp>
      <p:sp>
        <p:nvSpPr>
          <p:cNvPr id="75" name="Shape 75"/>
          <p:cNvSpPr txBox="1"/>
          <p:nvPr/>
        </p:nvSpPr>
        <p:spPr>
          <a:xfrm>
            <a:off x="2996500" y="4079450"/>
            <a:ext cx="3243900" cy="457200"/>
          </a:xfrm>
          <a:prstGeom prst="rect">
            <a:avLst/>
          </a:prstGeom>
          <a:solidFill>
            <a:srgbClr val="4285F4"/>
          </a:solid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solidFill>
                  <a:srgbClr val="FFFFFF"/>
                </a:solidFill>
                <a:latin typeface="Open Sans"/>
                <a:ea typeface="Open Sans"/>
                <a:cs typeface="Open Sans"/>
                <a:sym typeface="Open Sans"/>
              </a:rPr>
              <a:t>Hypervisor</a:t>
            </a:r>
          </a:p>
        </p:txBody>
      </p:sp>
      <p:sp>
        <p:nvSpPr>
          <p:cNvPr id="76" name="Shape 76"/>
          <p:cNvSpPr txBox="1"/>
          <p:nvPr/>
        </p:nvSpPr>
        <p:spPr>
          <a:xfrm>
            <a:off x="2996500" y="2033850"/>
            <a:ext cx="3243900" cy="2045700"/>
          </a:xfrm>
          <a:prstGeom prst="rect">
            <a:avLst/>
          </a:prstGeom>
          <a:solidFill>
            <a:srgbClr val="CCCCCC"/>
          </a:solidFill>
          <a:ln>
            <a:noFill/>
          </a:ln>
        </p:spPr>
        <p:txBody>
          <a:bodyPr lIns="91425" tIns="91425" rIns="91425" bIns="91425" anchor="t" anchorCtr="0">
            <a:noAutofit/>
          </a:bodyPr>
          <a:lstStyle/>
          <a:p>
            <a:pPr marL="0" marR="0" lvl="0" indent="0" algn="ctr" rtl="0">
              <a:lnSpc>
                <a:spcPct val="100000"/>
              </a:lnSpc>
              <a:spcBef>
                <a:spcPts val="0"/>
              </a:spcBef>
              <a:spcAft>
                <a:spcPts val="0"/>
              </a:spcAft>
              <a:buNone/>
            </a:pPr>
            <a:r>
              <a:rPr lang="en-GB">
                <a:latin typeface="Open Sans"/>
                <a:ea typeface="Open Sans"/>
                <a:cs typeface="Open Sans"/>
                <a:sym typeface="Open Sans"/>
              </a:rPr>
              <a:t>Guest environment</a:t>
            </a:r>
          </a:p>
        </p:txBody>
      </p:sp>
      <p:sp>
        <p:nvSpPr>
          <p:cNvPr id="77" name="Shape 77"/>
          <p:cNvSpPr txBox="1"/>
          <p:nvPr/>
        </p:nvSpPr>
        <p:spPr>
          <a:xfrm>
            <a:off x="4690025" y="2429225"/>
            <a:ext cx="1380299" cy="457200"/>
          </a:xfrm>
          <a:prstGeom prst="rect">
            <a:avLst/>
          </a:prstGeom>
          <a:solidFill>
            <a:srgbClr val="009925"/>
          </a:solid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solidFill>
                  <a:srgbClr val="FFFFFF"/>
                </a:solidFill>
                <a:latin typeface="Open Sans"/>
                <a:ea typeface="Open Sans"/>
                <a:cs typeface="Open Sans"/>
                <a:sym typeface="Open Sans"/>
              </a:rPr>
              <a:t>app code</a:t>
            </a:r>
          </a:p>
        </p:txBody>
      </p:sp>
      <p:sp>
        <p:nvSpPr>
          <p:cNvPr id="78" name="Shape 78"/>
          <p:cNvSpPr txBox="1"/>
          <p:nvPr/>
        </p:nvSpPr>
        <p:spPr>
          <a:xfrm>
            <a:off x="3151650" y="2976975"/>
            <a:ext cx="2918699" cy="457200"/>
          </a:xfrm>
          <a:prstGeom prst="rect">
            <a:avLst/>
          </a:prstGeom>
          <a:solidFill>
            <a:srgbClr val="009925"/>
          </a:solid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solidFill>
                  <a:srgbClr val="FFFFFF"/>
                </a:solidFill>
                <a:latin typeface="Open Sans"/>
                <a:ea typeface="Open Sans"/>
                <a:cs typeface="Open Sans"/>
                <a:sym typeface="Open Sans"/>
              </a:rPr>
              <a:t>libraries</a:t>
            </a:r>
          </a:p>
        </p:txBody>
      </p:sp>
      <p:sp>
        <p:nvSpPr>
          <p:cNvPr id="79" name="Shape 79"/>
          <p:cNvSpPr txBox="1"/>
          <p:nvPr/>
        </p:nvSpPr>
        <p:spPr>
          <a:xfrm>
            <a:off x="3151675" y="3529125"/>
            <a:ext cx="2918699" cy="457200"/>
          </a:xfrm>
          <a:prstGeom prst="rect">
            <a:avLst/>
          </a:prstGeom>
          <a:solidFill>
            <a:srgbClr val="D84437"/>
          </a:solid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solidFill>
                  <a:srgbClr val="FFFFFF"/>
                </a:solidFill>
                <a:latin typeface="Open Sans"/>
                <a:ea typeface="Open Sans"/>
                <a:cs typeface="Open Sans"/>
                <a:sym typeface="Open Sans"/>
              </a:rPr>
              <a:t>guest OS</a:t>
            </a:r>
          </a:p>
        </p:txBody>
      </p:sp>
      <p:sp>
        <p:nvSpPr>
          <p:cNvPr id="80" name="Shape 80"/>
          <p:cNvSpPr/>
          <p:nvPr/>
        </p:nvSpPr>
        <p:spPr>
          <a:xfrm>
            <a:off x="6244795" y="2435935"/>
            <a:ext cx="239699" cy="1005000"/>
          </a:xfrm>
          <a:prstGeom prst="rightBrace">
            <a:avLst>
              <a:gd name="adj1" fmla="val 8333"/>
              <a:gd name="adj2" fmla="val 50000"/>
            </a:avLst>
          </a:prstGeom>
          <a:noFill/>
          <a:ln w="19050" cap="flat" cmpd="sng">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81" name="Shape 81"/>
          <p:cNvSpPr txBox="1"/>
          <p:nvPr/>
        </p:nvSpPr>
        <p:spPr>
          <a:xfrm>
            <a:off x="6125952" y="2739673"/>
            <a:ext cx="1887899" cy="37349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solidFill>
                  <a:srgbClr val="75787A"/>
                </a:solidFill>
                <a:latin typeface="Open Sans"/>
                <a:ea typeface="Open Sans"/>
                <a:cs typeface="Open Sans"/>
                <a:sym typeface="Open Sans"/>
              </a:rPr>
              <a:t>dependency</a:t>
            </a:r>
          </a:p>
        </p:txBody>
      </p:sp>
      <p:sp>
        <p:nvSpPr>
          <p:cNvPr id="82" name="Shape 82"/>
          <p:cNvSpPr/>
          <p:nvPr/>
        </p:nvSpPr>
        <p:spPr>
          <a:xfrm rot="10800000">
            <a:off x="2756801" y="2421589"/>
            <a:ext cx="239699" cy="1005000"/>
          </a:xfrm>
          <a:prstGeom prst="rightBrace">
            <a:avLst>
              <a:gd name="adj1" fmla="val 8333"/>
              <a:gd name="adj2" fmla="val 50000"/>
            </a:avLst>
          </a:prstGeom>
          <a:noFill/>
          <a:ln w="19050" cap="flat" cmpd="sng">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83" name="Shape 83"/>
          <p:cNvSpPr txBox="1"/>
          <p:nvPr/>
        </p:nvSpPr>
        <p:spPr>
          <a:xfrm>
            <a:off x="1655849" y="2738634"/>
            <a:ext cx="1887899" cy="37349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solidFill>
                  <a:srgbClr val="75787A"/>
                </a:solidFill>
                <a:latin typeface="Open Sans"/>
                <a:ea typeface="Open Sans"/>
                <a:cs typeface="Open Sans"/>
                <a:sym typeface="Open Sans"/>
              </a:rPr>
              <a:t>???</a:t>
            </a:r>
          </a:p>
        </p:txBody>
      </p:sp>
      <p:sp>
        <p:nvSpPr>
          <p:cNvPr id="84" name="Shape 84"/>
          <p:cNvSpPr txBox="1"/>
          <p:nvPr/>
        </p:nvSpPr>
        <p:spPr>
          <a:xfrm>
            <a:off x="3151650" y="2424825"/>
            <a:ext cx="1380299" cy="457200"/>
          </a:xfrm>
          <a:prstGeom prst="rect">
            <a:avLst/>
          </a:prstGeom>
          <a:solidFill>
            <a:srgbClr val="8BAB42"/>
          </a:solid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solidFill>
                  <a:srgbClr val="FFFFFF"/>
                </a:solidFill>
                <a:latin typeface="Open Sans"/>
                <a:ea typeface="Open Sans"/>
                <a:cs typeface="Open Sans"/>
                <a:sym typeface="Open Sans"/>
              </a:rPr>
              <a:t>app code</a:t>
            </a: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Shape 1052"/>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Monitoring and Health Checks</a:t>
            </a:r>
          </a:p>
        </p:txBody>
      </p:sp>
      <p:sp>
        <p:nvSpPr>
          <p:cNvPr id="1053" name="Shape 1053"/>
          <p:cNvSpPr/>
          <p:nvPr/>
        </p:nvSpPr>
        <p:spPr>
          <a:xfrm>
            <a:off x="3122410" y="2144740"/>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a:solidFill>
                  <a:srgbClr val="434343"/>
                </a:solidFill>
                <a:latin typeface="Roboto"/>
                <a:ea typeface="Roboto"/>
                <a:cs typeface="Roboto"/>
                <a:sym typeface="Roboto"/>
              </a:rPr>
              <a:t>Node</a:t>
            </a:r>
          </a:p>
        </p:txBody>
      </p:sp>
      <p:sp>
        <p:nvSpPr>
          <p:cNvPr id="1054" name="Shape 1054"/>
          <p:cNvSpPr/>
          <p:nvPr/>
        </p:nvSpPr>
        <p:spPr>
          <a:xfrm>
            <a:off x="3253379" y="252729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Kubelet</a:t>
            </a:r>
          </a:p>
        </p:txBody>
      </p:sp>
      <p:sp>
        <p:nvSpPr>
          <p:cNvPr id="1055" name="Shape 1055"/>
          <p:cNvSpPr/>
          <p:nvPr/>
        </p:nvSpPr>
        <p:spPr>
          <a:xfrm>
            <a:off x="4163829" y="2542819"/>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Pod</a:t>
            </a:r>
          </a:p>
        </p:txBody>
      </p:sp>
    </p:spTree>
    <p:extLst>
      <p:ext uri="{BB962C8B-B14F-4D97-AF65-F5344CB8AC3E}">
        <p14:creationId xmlns:p14="http://schemas.microsoft.com/office/powerpoint/2010/main" val="3113175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Shape 1060"/>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Monitoring and Health Checks</a:t>
            </a:r>
          </a:p>
        </p:txBody>
      </p:sp>
      <p:sp>
        <p:nvSpPr>
          <p:cNvPr id="1061" name="Shape 1061"/>
          <p:cNvSpPr/>
          <p:nvPr/>
        </p:nvSpPr>
        <p:spPr>
          <a:xfrm>
            <a:off x="3122410" y="2144740"/>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a:solidFill>
                  <a:srgbClr val="434343"/>
                </a:solidFill>
                <a:latin typeface="Roboto"/>
                <a:ea typeface="Roboto"/>
                <a:cs typeface="Roboto"/>
                <a:sym typeface="Roboto"/>
              </a:rPr>
              <a:t>Node</a:t>
            </a:r>
          </a:p>
        </p:txBody>
      </p:sp>
      <p:sp>
        <p:nvSpPr>
          <p:cNvPr id="1062" name="Shape 1062"/>
          <p:cNvSpPr/>
          <p:nvPr/>
        </p:nvSpPr>
        <p:spPr>
          <a:xfrm>
            <a:off x="3253379" y="252729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Kubelet</a:t>
            </a:r>
          </a:p>
        </p:txBody>
      </p:sp>
      <p:sp>
        <p:nvSpPr>
          <p:cNvPr id="1063" name="Shape 1063"/>
          <p:cNvSpPr/>
          <p:nvPr/>
        </p:nvSpPr>
        <p:spPr>
          <a:xfrm>
            <a:off x="4170004" y="253504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064" name="Shape 1064"/>
          <p:cNvSpPr/>
          <p:nvPr/>
        </p:nvSpPr>
        <p:spPr>
          <a:xfrm>
            <a:off x="4259880" y="2873380"/>
            <a:ext cx="624300" cy="1806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spTree>
    <p:extLst>
      <p:ext uri="{BB962C8B-B14F-4D97-AF65-F5344CB8AC3E}">
        <p14:creationId xmlns:p14="http://schemas.microsoft.com/office/powerpoint/2010/main" val="3233517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Shape 1069"/>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Monitoring and Health Checks</a:t>
            </a:r>
          </a:p>
        </p:txBody>
      </p:sp>
      <p:sp>
        <p:nvSpPr>
          <p:cNvPr id="1070" name="Shape 1070"/>
          <p:cNvSpPr/>
          <p:nvPr/>
        </p:nvSpPr>
        <p:spPr>
          <a:xfrm>
            <a:off x="3122410" y="2144740"/>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a:solidFill>
                  <a:srgbClr val="434343"/>
                </a:solidFill>
                <a:latin typeface="Roboto"/>
                <a:ea typeface="Roboto"/>
                <a:cs typeface="Roboto"/>
                <a:sym typeface="Roboto"/>
              </a:rPr>
              <a:t>Node</a:t>
            </a:r>
          </a:p>
        </p:txBody>
      </p:sp>
      <p:sp>
        <p:nvSpPr>
          <p:cNvPr id="1071" name="Shape 1071"/>
          <p:cNvSpPr/>
          <p:nvPr/>
        </p:nvSpPr>
        <p:spPr>
          <a:xfrm>
            <a:off x="3253379" y="252729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Kubelet</a:t>
            </a:r>
          </a:p>
        </p:txBody>
      </p:sp>
      <p:sp>
        <p:nvSpPr>
          <p:cNvPr id="1072" name="Shape 1072"/>
          <p:cNvSpPr txBox="1"/>
          <p:nvPr/>
        </p:nvSpPr>
        <p:spPr>
          <a:xfrm>
            <a:off x="749025" y="1478025"/>
            <a:ext cx="4882800" cy="585300"/>
          </a:xfrm>
          <a:prstGeom prst="rect">
            <a:avLst/>
          </a:prstGeom>
          <a:noFill/>
          <a:ln>
            <a:noFill/>
          </a:ln>
        </p:spPr>
        <p:txBody>
          <a:bodyPr lIns="91425" tIns="91425" rIns="91425" bIns="91425" anchor="t" anchorCtr="0">
            <a:noAutofit/>
          </a:bodyPr>
          <a:lstStyle/>
          <a:p>
            <a:pPr lvl="0" rtl="0">
              <a:spcBef>
                <a:spcPts val="0"/>
              </a:spcBef>
              <a:buNone/>
            </a:pPr>
            <a:r>
              <a:rPr lang="en-US" sz="2400" b="1">
                <a:solidFill>
                  <a:srgbClr val="75787A"/>
                </a:solidFill>
                <a:latin typeface="Roboto"/>
                <a:ea typeface="Roboto"/>
                <a:cs typeface="Roboto"/>
                <a:sym typeface="Roboto"/>
              </a:rPr>
              <a:t>Hey, app v1...  You alive? </a:t>
            </a:r>
          </a:p>
          <a:p>
            <a:pPr lvl="0" rtl="0">
              <a:spcBef>
                <a:spcPts val="0"/>
              </a:spcBef>
              <a:buNone/>
            </a:pPr>
            <a:endParaRPr sz="2000">
              <a:latin typeface="Roboto"/>
              <a:ea typeface="Roboto"/>
              <a:cs typeface="Roboto"/>
              <a:sym typeface="Roboto"/>
            </a:endParaRPr>
          </a:p>
        </p:txBody>
      </p:sp>
      <p:cxnSp>
        <p:nvCxnSpPr>
          <p:cNvPr id="1073" name="Shape 1073"/>
          <p:cNvCxnSpPr>
            <a:stCxn id="1074" idx="1"/>
            <a:endCxn id="1072" idx="1"/>
          </p:cNvCxnSpPr>
          <p:nvPr/>
        </p:nvCxnSpPr>
        <p:spPr>
          <a:xfrm rot="10800000">
            <a:off x="749025" y="1770675"/>
            <a:ext cx="2504400" cy="1049400"/>
          </a:xfrm>
          <a:prstGeom prst="curvedConnector3">
            <a:avLst>
              <a:gd name="adj1" fmla="val 109508"/>
            </a:avLst>
          </a:prstGeom>
          <a:noFill/>
          <a:ln w="19050" cap="flat" cmpd="sng">
            <a:solidFill>
              <a:srgbClr val="E4A017"/>
            </a:solidFill>
            <a:prstDash val="solid"/>
            <a:round/>
            <a:headEnd type="none" w="lg" len="lg"/>
            <a:tailEnd type="none" w="lg" len="lg"/>
          </a:ln>
        </p:spPr>
      </p:cxnSp>
      <p:sp>
        <p:nvSpPr>
          <p:cNvPr id="1075" name="Shape 1075"/>
          <p:cNvSpPr/>
          <p:nvPr/>
        </p:nvSpPr>
        <p:spPr>
          <a:xfrm>
            <a:off x="4170004" y="253504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076" name="Shape 1076"/>
          <p:cNvSpPr/>
          <p:nvPr/>
        </p:nvSpPr>
        <p:spPr>
          <a:xfrm>
            <a:off x="4259880" y="2873380"/>
            <a:ext cx="624300" cy="1806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spTree>
    <p:extLst>
      <p:ext uri="{BB962C8B-B14F-4D97-AF65-F5344CB8AC3E}">
        <p14:creationId xmlns:p14="http://schemas.microsoft.com/office/powerpoint/2010/main" val="345109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Shape 1081"/>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Monitoring and Health Checks</a:t>
            </a:r>
          </a:p>
        </p:txBody>
      </p:sp>
      <p:sp>
        <p:nvSpPr>
          <p:cNvPr id="1082" name="Shape 1082"/>
          <p:cNvSpPr/>
          <p:nvPr/>
        </p:nvSpPr>
        <p:spPr>
          <a:xfrm>
            <a:off x="3122410" y="2144740"/>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a:solidFill>
                  <a:srgbClr val="434343"/>
                </a:solidFill>
                <a:latin typeface="Roboto"/>
                <a:ea typeface="Roboto"/>
                <a:cs typeface="Roboto"/>
                <a:sym typeface="Roboto"/>
              </a:rPr>
              <a:t>Node</a:t>
            </a:r>
          </a:p>
        </p:txBody>
      </p:sp>
      <p:sp>
        <p:nvSpPr>
          <p:cNvPr id="1083" name="Shape 1083"/>
          <p:cNvSpPr/>
          <p:nvPr/>
        </p:nvSpPr>
        <p:spPr>
          <a:xfrm>
            <a:off x="3253379" y="252729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Kubelet</a:t>
            </a:r>
          </a:p>
        </p:txBody>
      </p:sp>
      <p:sp>
        <p:nvSpPr>
          <p:cNvPr id="1084" name="Shape 1084"/>
          <p:cNvSpPr txBox="1"/>
          <p:nvPr/>
        </p:nvSpPr>
        <p:spPr>
          <a:xfrm>
            <a:off x="5751300" y="2652100"/>
            <a:ext cx="879600" cy="590400"/>
          </a:xfrm>
          <a:prstGeom prst="rect">
            <a:avLst/>
          </a:prstGeom>
          <a:noFill/>
          <a:ln>
            <a:noFill/>
          </a:ln>
        </p:spPr>
        <p:txBody>
          <a:bodyPr lIns="91425" tIns="91425" rIns="91425" bIns="91425" anchor="t" anchorCtr="0">
            <a:noAutofit/>
          </a:bodyPr>
          <a:lstStyle/>
          <a:p>
            <a:pPr lvl="0" rtl="0">
              <a:spcBef>
                <a:spcPts val="0"/>
              </a:spcBef>
              <a:buNone/>
            </a:pPr>
            <a:r>
              <a:rPr lang="en-US" sz="2400" b="1">
                <a:solidFill>
                  <a:srgbClr val="75787A"/>
                </a:solidFill>
                <a:latin typeface="Roboto"/>
                <a:ea typeface="Roboto"/>
                <a:cs typeface="Roboto"/>
                <a:sym typeface="Roboto"/>
              </a:rPr>
              <a:t>Yes!</a:t>
            </a:r>
          </a:p>
        </p:txBody>
      </p:sp>
      <p:cxnSp>
        <p:nvCxnSpPr>
          <p:cNvPr id="1085" name="Shape 1085"/>
          <p:cNvCxnSpPr>
            <a:stCxn id="1086" idx="3"/>
            <a:endCxn id="1084" idx="1"/>
          </p:cNvCxnSpPr>
          <p:nvPr/>
        </p:nvCxnSpPr>
        <p:spPr>
          <a:xfrm>
            <a:off x="4974000" y="2839900"/>
            <a:ext cx="777300" cy="107400"/>
          </a:xfrm>
          <a:prstGeom prst="curvedConnector3">
            <a:avLst>
              <a:gd name="adj1" fmla="val 50000"/>
            </a:avLst>
          </a:prstGeom>
          <a:noFill/>
          <a:ln w="19050" cap="flat" cmpd="sng">
            <a:solidFill>
              <a:srgbClr val="E4A017"/>
            </a:solidFill>
            <a:prstDash val="solid"/>
            <a:round/>
            <a:headEnd type="none" w="lg" len="lg"/>
            <a:tailEnd type="none" w="lg" len="lg"/>
          </a:ln>
        </p:spPr>
      </p:cxnSp>
      <p:sp>
        <p:nvSpPr>
          <p:cNvPr id="1087" name="Shape 1087"/>
          <p:cNvSpPr/>
          <p:nvPr/>
        </p:nvSpPr>
        <p:spPr>
          <a:xfrm>
            <a:off x="4170004" y="253504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088" name="Shape 1088"/>
          <p:cNvSpPr/>
          <p:nvPr/>
        </p:nvSpPr>
        <p:spPr>
          <a:xfrm>
            <a:off x="4259880" y="2873380"/>
            <a:ext cx="624300" cy="1806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spTree>
    <p:extLst>
      <p:ext uri="{BB962C8B-B14F-4D97-AF65-F5344CB8AC3E}">
        <p14:creationId xmlns:p14="http://schemas.microsoft.com/office/powerpoint/2010/main" val="1089708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781"/>
          <p:cNvSpPr txBox="1">
            <a:spLocks/>
          </p:cNvSpPr>
          <p:nvPr/>
        </p:nvSpPr>
        <p:spPr>
          <a:xfrm>
            <a:off x="469789" y="2114550"/>
            <a:ext cx="8229600" cy="914400"/>
          </a:xfrm>
          <a:prstGeom prst="rect">
            <a:avLst/>
          </a:prstGeom>
          <a:solidFill>
            <a:schemeClr val="accent1">
              <a:lumMod val="60000"/>
              <a:lumOff val="40000"/>
            </a:schemeClr>
          </a:solidFill>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stStyle>
          <a:p>
            <a:r>
              <a:rPr lang="en-US" sz="6000" dirty="0">
                <a:solidFill>
                  <a:schemeClr val="bg1"/>
                </a:solidFill>
              </a:rPr>
              <a:t>Services</a:t>
            </a:r>
          </a:p>
        </p:txBody>
      </p:sp>
    </p:spTree>
    <p:extLst>
      <p:ext uri="{BB962C8B-B14F-4D97-AF65-F5344CB8AC3E}">
        <p14:creationId xmlns:p14="http://schemas.microsoft.com/office/powerpoint/2010/main" val="4230625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Shape 1253"/>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Services</a:t>
            </a:r>
          </a:p>
        </p:txBody>
      </p:sp>
      <p:sp>
        <p:nvSpPr>
          <p:cNvPr id="1254" name="Shape 1254"/>
          <p:cNvSpPr txBox="1"/>
          <p:nvPr/>
        </p:nvSpPr>
        <p:spPr>
          <a:xfrm>
            <a:off x="381000" y="1295400"/>
            <a:ext cx="4165500" cy="3200400"/>
          </a:xfrm>
          <a:prstGeom prst="rect">
            <a:avLst/>
          </a:prstGeom>
          <a:noFill/>
          <a:ln>
            <a:noFill/>
          </a:ln>
        </p:spPr>
        <p:txBody>
          <a:bodyPr lIns="91425" tIns="91425" rIns="91425" bIns="91425" anchor="t" anchorCtr="0">
            <a:noAutofit/>
          </a:bodyPr>
          <a:lstStyle/>
          <a:p>
            <a:pPr lvl="0" rtl="0">
              <a:lnSpc>
                <a:spcPct val="115000"/>
              </a:lnSpc>
              <a:spcBef>
                <a:spcPts val="0"/>
              </a:spcBef>
              <a:buNone/>
            </a:pPr>
            <a:endParaRPr sz="2400" b="1">
              <a:solidFill>
                <a:srgbClr val="666666"/>
              </a:solidFill>
              <a:latin typeface="Roboto"/>
              <a:ea typeface="Roboto"/>
              <a:cs typeface="Roboto"/>
              <a:sym typeface="Roboto"/>
            </a:endParaRPr>
          </a:p>
          <a:p>
            <a:pPr lvl="0" rtl="0">
              <a:lnSpc>
                <a:spcPct val="90000"/>
              </a:lnSpc>
              <a:spcBef>
                <a:spcPts val="1800"/>
              </a:spcBef>
              <a:buNone/>
            </a:pPr>
            <a:endParaRPr>
              <a:solidFill>
                <a:srgbClr val="ACACAC"/>
              </a:solidFill>
              <a:latin typeface="Roboto"/>
              <a:ea typeface="Roboto"/>
              <a:cs typeface="Roboto"/>
              <a:sym typeface="Roboto"/>
            </a:endParaRPr>
          </a:p>
        </p:txBody>
      </p:sp>
      <p:sp>
        <p:nvSpPr>
          <p:cNvPr id="1255" name="Shape 1255"/>
          <p:cNvSpPr txBox="1"/>
          <p:nvPr/>
        </p:nvSpPr>
        <p:spPr>
          <a:xfrm>
            <a:off x="381000" y="3048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endParaRPr sz="2800" b="1">
              <a:solidFill>
                <a:srgbClr val="75787A"/>
              </a:solidFill>
              <a:latin typeface="Roboto"/>
              <a:ea typeface="Roboto"/>
              <a:cs typeface="Roboto"/>
              <a:sym typeface="Roboto"/>
            </a:endParaRPr>
          </a:p>
          <a:p>
            <a:pPr lvl="0" rtl="0">
              <a:lnSpc>
                <a:spcPct val="90000"/>
              </a:lnSpc>
              <a:spcBef>
                <a:spcPts val="0"/>
              </a:spcBef>
              <a:buNone/>
            </a:pPr>
            <a:endParaRPr sz="2800" b="1">
              <a:solidFill>
                <a:srgbClr val="75787A"/>
              </a:solidFill>
              <a:latin typeface="Roboto"/>
              <a:ea typeface="Roboto"/>
              <a:cs typeface="Roboto"/>
              <a:sym typeface="Roboto"/>
            </a:endParaRPr>
          </a:p>
          <a:p>
            <a:pPr lvl="0" rtl="0">
              <a:lnSpc>
                <a:spcPct val="90000"/>
              </a:lnSpc>
              <a:spcBef>
                <a:spcPts val="0"/>
              </a:spcBef>
              <a:buNone/>
            </a:pPr>
            <a:endParaRPr sz="2800" b="1">
              <a:solidFill>
                <a:srgbClr val="75787A"/>
              </a:solidFill>
              <a:latin typeface="Roboto"/>
              <a:ea typeface="Roboto"/>
              <a:cs typeface="Roboto"/>
              <a:sym typeface="Roboto"/>
            </a:endParaRPr>
          </a:p>
          <a:p>
            <a:pPr lvl="0" rtl="0">
              <a:lnSpc>
                <a:spcPct val="90000"/>
              </a:lnSpc>
              <a:spcBef>
                <a:spcPts val="0"/>
              </a:spcBef>
              <a:buNone/>
            </a:pPr>
            <a:endParaRPr sz="2800" b="1">
              <a:solidFill>
                <a:srgbClr val="75787A"/>
              </a:solidFill>
              <a:latin typeface="Roboto"/>
              <a:ea typeface="Roboto"/>
              <a:cs typeface="Roboto"/>
              <a:sym typeface="Roboto"/>
            </a:endParaRPr>
          </a:p>
        </p:txBody>
      </p:sp>
      <p:grpSp>
        <p:nvGrpSpPr>
          <p:cNvPr id="1256" name="Shape 1256"/>
          <p:cNvGrpSpPr/>
          <p:nvPr/>
        </p:nvGrpSpPr>
        <p:grpSpPr>
          <a:xfrm>
            <a:off x="7785529" y="2987007"/>
            <a:ext cx="804038" cy="585282"/>
            <a:chOff x="3077404" y="2241347"/>
            <a:chExt cx="1199700" cy="866700"/>
          </a:xfrm>
        </p:grpSpPr>
        <p:sp>
          <p:nvSpPr>
            <p:cNvPr id="1257" name="Shape 1257"/>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1200">
                  <a:solidFill>
                    <a:srgbClr val="434343"/>
                  </a:solidFill>
                  <a:latin typeface="Roboto"/>
                  <a:ea typeface="Roboto"/>
                  <a:cs typeface="Roboto"/>
                  <a:sym typeface="Roboto"/>
                </a:rPr>
                <a:t>Pod</a:t>
              </a:r>
            </a:p>
          </p:txBody>
        </p:sp>
        <p:sp>
          <p:nvSpPr>
            <p:cNvPr id="1258" name="Shape 1258"/>
            <p:cNvSpPr/>
            <p:nvPr/>
          </p:nvSpPr>
          <p:spPr>
            <a:xfrm>
              <a:off x="3211508" y="2722260"/>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hello</a:t>
              </a:r>
            </a:p>
          </p:txBody>
        </p:sp>
      </p:grpSp>
      <p:sp>
        <p:nvSpPr>
          <p:cNvPr id="1259" name="Shape 1259"/>
          <p:cNvSpPr/>
          <p:nvPr/>
        </p:nvSpPr>
        <p:spPr>
          <a:xfrm>
            <a:off x="5462550" y="1702350"/>
            <a:ext cx="1128300" cy="3984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Service</a:t>
            </a:r>
          </a:p>
        </p:txBody>
      </p:sp>
      <p:cxnSp>
        <p:nvCxnSpPr>
          <p:cNvPr id="1260" name="Shape 1260"/>
          <p:cNvCxnSpPr>
            <a:stCxn id="1259" idx="2"/>
            <a:endCxn id="1257" idx="0"/>
          </p:cNvCxnSpPr>
          <p:nvPr/>
        </p:nvCxnSpPr>
        <p:spPr>
          <a:xfrm>
            <a:off x="6026700" y="2100750"/>
            <a:ext cx="2160900" cy="886200"/>
          </a:xfrm>
          <a:prstGeom prst="straightConnector1">
            <a:avLst/>
          </a:prstGeom>
          <a:noFill/>
          <a:ln w="19050" cap="flat" cmpd="sng">
            <a:solidFill>
              <a:srgbClr val="F4B400"/>
            </a:solidFill>
            <a:prstDash val="solid"/>
            <a:round/>
            <a:headEnd type="none" w="lg" len="lg"/>
            <a:tailEnd type="none" w="lg" len="lg"/>
          </a:ln>
        </p:spPr>
      </p:cxnSp>
      <p:cxnSp>
        <p:nvCxnSpPr>
          <p:cNvPr id="1261" name="Shape 1261"/>
          <p:cNvCxnSpPr>
            <a:stCxn id="1262" idx="2"/>
            <a:endCxn id="1259" idx="0"/>
          </p:cNvCxnSpPr>
          <p:nvPr/>
        </p:nvCxnSpPr>
        <p:spPr>
          <a:xfrm>
            <a:off x="6026700" y="1466850"/>
            <a:ext cx="0" cy="235500"/>
          </a:xfrm>
          <a:prstGeom prst="straightConnector1">
            <a:avLst/>
          </a:prstGeom>
          <a:noFill/>
          <a:ln w="19050" cap="flat" cmpd="sng">
            <a:solidFill>
              <a:srgbClr val="F4B400"/>
            </a:solidFill>
            <a:prstDash val="solid"/>
            <a:round/>
            <a:headEnd type="none" w="lg" len="lg"/>
            <a:tailEnd type="none" w="lg" len="lg"/>
          </a:ln>
        </p:spPr>
      </p:cxnSp>
      <p:grpSp>
        <p:nvGrpSpPr>
          <p:cNvPr id="1263" name="Shape 1263"/>
          <p:cNvGrpSpPr/>
          <p:nvPr/>
        </p:nvGrpSpPr>
        <p:grpSpPr>
          <a:xfrm>
            <a:off x="5619054" y="2973469"/>
            <a:ext cx="804038" cy="585282"/>
            <a:chOff x="3077404" y="2241347"/>
            <a:chExt cx="1199700" cy="866700"/>
          </a:xfrm>
        </p:grpSpPr>
        <p:sp>
          <p:nvSpPr>
            <p:cNvPr id="1264" name="Shape 1264"/>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1200">
                  <a:solidFill>
                    <a:srgbClr val="434343"/>
                  </a:solidFill>
                  <a:latin typeface="Roboto"/>
                  <a:ea typeface="Roboto"/>
                  <a:cs typeface="Roboto"/>
                  <a:sym typeface="Roboto"/>
                </a:rPr>
                <a:t>Pod</a:t>
              </a:r>
            </a:p>
          </p:txBody>
        </p:sp>
        <p:sp>
          <p:nvSpPr>
            <p:cNvPr id="1265" name="Shape 1265"/>
            <p:cNvSpPr/>
            <p:nvPr/>
          </p:nvSpPr>
          <p:spPr>
            <a:xfrm>
              <a:off x="3211769" y="2742362"/>
              <a:ext cx="931499"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hello</a:t>
              </a:r>
            </a:p>
          </p:txBody>
        </p:sp>
      </p:grpSp>
      <p:sp>
        <p:nvSpPr>
          <p:cNvPr id="1266" name="Shape 1266"/>
          <p:cNvSpPr/>
          <p:nvPr/>
        </p:nvSpPr>
        <p:spPr>
          <a:xfrm>
            <a:off x="3452929" y="2973469"/>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1200">
                <a:solidFill>
                  <a:srgbClr val="434343"/>
                </a:solidFill>
                <a:latin typeface="Roboto"/>
                <a:ea typeface="Roboto"/>
                <a:cs typeface="Roboto"/>
                <a:sym typeface="Roboto"/>
              </a:rPr>
              <a:t>Pod</a:t>
            </a:r>
          </a:p>
        </p:txBody>
      </p:sp>
      <p:sp>
        <p:nvSpPr>
          <p:cNvPr id="1267" name="Shape 1267"/>
          <p:cNvSpPr/>
          <p:nvPr/>
        </p:nvSpPr>
        <p:spPr>
          <a:xfrm>
            <a:off x="3542805" y="3311805"/>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hello</a:t>
            </a:r>
          </a:p>
        </p:txBody>
      </p:sp>
      <p:cxnSp>
        <p:nvCxnSpPr>
          <p:cNvPr id="1268" name="Shape 1268"/>
          <p:cNvCxnSpPr/>
          <p:nvPr/>
        </p:nvCxnSpPr>
        <p:spPr>
          <a:xfrm flipH="1">
            <a:off x="6021000" y="2100749"/>
            <a:ext cx="5700" cy="872700"/>
          </a:xfrm>
          <a:prstGeom prst="straightConnector1">
            <a:avLst/>
          </a:prstGeom>
          <a:noFill/>
          <a:ln w="19050" cap="flat" cmpd="sng">
            <a:solidFill>
              <a:srgbClr val="F4B400"/>
            </a:solidFill>
            <a:prstDash val="solid"/>
            <a:round/>
            <a:headEnd type="none" w="lg" len="lg"/>
            <a:tailEnd type="none" w="lg" len="lg"/>
          </a:ln>
        </p:spPr>
      </p:cxnSp>
      <p:cxnSp>
        <p:nvCxnSpPr>
          <p:cNvPr id="1269" name="Shape 1269"/>
          <p:cNvCxnSpPr/>
          <p:nvPr/>
        </p:nvCxnSpPr>
        <p:spPr>
          <a:xfrm flipH="1">
            <a:off x="3855000" y="2100749"/>
            <a:ext cx="2171700" cy="872700"/>
          </a:xfrm>
          <a:prstGeom prst="straightConnector1">
            <a:avLst/>
          </a:prstGeom>
          <a:noFill/>
          <a:ln w="19050" cap="flat" cmpd="sng">
            <a:solidFill>
              <a:srgbClr val="F4B400"/>
            </a:solidFill>
            <a:prstDash val="solid"/>
            <a:round/>
            <a:headEnd type="none" w="lg" len="lg"/>
            <a:tailEnd type="none" w="lg" len="lg"/>
          </a:ln>
        </p:spPr>
      </p:cxnSp>
    </p:spTree>
    <p:extLst>
      <p:ext uri="{BB962C8B-B14F-4D97-AF65-F5344CB8AC3E}">
        <p14:creationId xmlns:p14="http://schemas.microsoft.com/office/powerpoint/2010/main" val="25023669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Shape 1274"/>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Services</a:t>
            </a:r>
          </a:p>
        </p:txBody>
      </p:sp>
      <p:sp>
        <p:nvSpPr>
          <p:cNvPr id="1275" name="Shape 1275"/>
          <p:cNvSpPr txBox="1"/>
          <p:nvPr/>
        </p:nvSpPr>
        <p:spPr>
          <a:xfrm>
            <a:off x="381000" y="1295400"/>
            <a:ext cx="4165500" cy="3200400"/>
          </a:xfrm>
          <a:prstGeom prst="rect">
            <a:avLst/>
          </a:prstGeom>
          <a:noFill/>
          <a:ln>
            <a:noFill/>
          </a:ln>
        </p:spPr>
        <p:txBody>
          <a:bodyPr lIns="91425" tIns="91425" rIns="91425" bIns="91425" anchor="t" anchorCtr="0">
            <a:noAutofit/>
          </a:bodyPr>
          <a:lstStyle/>
          <a:p>
            <a:pPr lvl="0" rtl="0">
              <a:lnSpc>
                <a:spcPct val="100000"/>
              </a:lnSpc>
              <a:spcBef>
                <a:spcPts val="0"/>
              </a:spcBef>
              <a:spcAft>
                <a:spcPts val="1000"/>
              </a:spcAft>
              <a:buNone/>
            </a:pPr>
            <a:r>
              <a:rPr lang="en-US" sz="2400">
                <a:solidFill>
                  <a:schemeClr val="dk2"/>
                </a:solidFill>
                <a:latin typeface="Roboto"/>
                <a:ea typeface="Roboto"/>
                <a:cs typeface="Roboto"/>
                <a:sym typeface="Roboto"/>
              </a:rPr>
              <a:t>Persistent Endpoint for Pods</a:t>
            </a:r>
          </a:p>
          <a:p>
            <a:pPr lvl="0" rtl="0">
              <a:lnSpc>
                <a:spcPct val="115000"/>
              </a:lnSpc>
              <a:spcBef>
                <a:spcPts val="0"/>
              </a:spcBef>
              <a:buNone/>
            </a:pPr>
            <a:endParaRPr sz="2400" b="1">
              <a:solidFill>
                <a:srgbClr val="666666"/>
              </a:solidFill>
              <a:latin typeface="Roboto"/>
              <a:ea typeface="Roboto"/>
              <a:cs typeface="Roboto"/>
              <a:sym typeface="Roboto"/>
            </a:endParaRPr>
          </a:p>
          <a:p>
            <a:pPr lvl="0" rtl="0">
              <a:lnSpc>
                <a:spcPct val="90000"/>
              </a:lnSpc>
              <a:spcBef>
                <a:spcPts val="1800"/>
              </a:spcBef>
              <a:buNone/>
            </a:pPr>
            <a:endParaRPr>
              <a:solidFill>
                <a:srgbClr val="ACACAC"/>
              </a:solidFill>
              <a:latin typeface="Roboto"/>
              <a:ea typeface="Roboto"/>
              <a:cs typeface="Roboto"/>
              <a:sym typeface="Roboto"/>
            </a:endParaRPr>
          </a:p>
        </p:txBody>
      </p:sp>
      <p:sp>
        <p:nvSpPr>
          <p:cNvPr id="1276" name="Shape 1276"/>
          <p:cNvSpPr txBox="1"/>
          <p:nvPr/>
        </p:nvSpPr>
        <p:spPr>
          <a:xfrm>
            <a:off x="381000" y="3048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endParaRPr sz="2800" b="1">
              <a:solidFill>
                <a:srgbClr val="75787A"/>
              </a:solidFill>
              <a:latin typeface="Roboto"/>
              <a:ea typeface="Roboto"/>
              <a:cs typeface="Roboto"/>
              <a:sym typeface="Roboto"/>
            </a:endParaRPr>
          </a:p>
          <a:p>
            <a:pPr lvl="0" rtl="0">
              <a:lnSpc>
                <a:spcPct val="90000"/>
              </a:lnSpc>
              <a:spcBef>
                <a:spcPts val="0"/>
              </a:spcBef>
              <a:buNone/>
            </a:pPr>
            <a:endParaRPr sz="2800" b="1">
              <a:solidFill>
                <a:srgbClr val="75787A"/>
              </a:solidFill>
              <a:latin typeface="Roboto"/>
              <a:ea typeface="Roboto"/>
              <a:cs typeface="Roboto"/>
              <a:sym typeface="Roboto"/>
            </a:endParaRPr>
          </a:p>
          <a:p>
            <a:pPr lvl="0" rtl="0">
              <a:lnSpc>
                <a:spcPct val="90000"/>
              </a:lnSpc>
              <a:spcBef>
                <a:spcPts val="0"/>
              </a:spcBef>
              <a:buNone/>
            </a:pPr>
            <a:endParaRPr sz="2800" b="1">
              <a:solidFill>
                <a:srgbClr val="75787A"/>
              </a:solidFill>
              <a:latin typeface="Roboto"/>
              <a:ea typeface="Roboto"/>
              <a:cs typeface="Roboto"/>
              <a:sym typeface="Roboto"/>
            </a:endParaRPr>
          </a:p>
          <a:p>
            <a:pPr lvl="0" rtl="0">
              <a:lnSpc>
                <a:spcPct val="90000"/>
              </a:lnSpc>
              <a:spcBef>
                <a:spcPts val="0"/>
              </a:spcBef>
              <a:buNone/>
            </a:pPr>
            <a:endParaRPr sz="2800" b="1">
              <a:solidFill>
                <a:srgbClr val="75787A"/>
              </a:solidFill>
              <a:latin typeface="Roboto"/>
              <a:ea typeface="Roboto"/>
              <a:cs typeface="Roboto"/>
              <a:sym typeface="Roboto"/>
            </a:endParaRPr>
          </a:p>
        </p:txBody>
      </p:sp>
      <p:grpSp>
        <p:nvGrpSpPr>
          <p:cNvPr id="1277" name="Shape 1277"/>
          <p:cNvGrpSpPr/>
          <p:nvPr/>
        </p:nvGrpSpPr>
        <p:grpSpPr>
          <a:xfrm>
            <a:off x="7785529" y="2987007"/>
            <a:ext cx="804038" cy="585282"/>
            <a:chOff x="3077404" y="2241347"/>
            <a:chExt cx="1199700" cy="866700"/>
          </a:xfrm>
        </p:grpSpPr>
        <p:sp>
          <p:nvSpPr>
            <p:cNvPr id="1278" name="Shape 1278"/>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1200">
                  <a:solidFill>
                    <a:srgbClr val="434343"/>
                  </a:solidFill>
                  <a:latin typeface="Roboto"/>
                  <a:ea typeface="Roboto"/>
                  <a:cs typeface="Roboto"/>
                  <a:sym typeface="Roboto"/>
                </a:rPr>
                <a:t>Pod</a:t>
              </a:r>
            </a:p>
          </p:txBody>
        </p:sp>
        <p:sp>
          <p:nvSpPr>
            <p:cNvPr id="1279" name="Shape 1279"/>
            <p:cNvSpPr/>
            <p:nvPr/>
          </p:nvSpPr>
          <p:spPr>
            <a:xfrm>
              <a:off x="3211508" y="2722260"/>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hello</a:t>
              </a:r>
            </a:p>
          </p:txBody>
        </p:sp>
      </p:grpSp>
      <p:sp>
        <p:nvSpPr>
          <p:cNvPr id="1280" name="Shape 1280"/>
          <p:cNvSpPr/>
          <p:nvPr/>
        </p:nvSpPr>
        <p:spPr>
          <a:xfrm>
            <a:off x="5462550" y="1702350"/>
            <a:ext cx="1128300" cy="3984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Service</a:t>
            </a:r>
          </a:p>
        </p:txBody>
      </p:sp>
      <p:cxnSp>
        <p:nvCxnSpPr>
          <p:cNvPr id="1281" name="Shape 1281"/>
          <p:cNvCxnSpPr>
            <a:stCxn id="1280" idx="2"/>
            <a:endCxn id="1278" idx="0"/>
          </p:cNvCxnSpPr>
          <p:nvPr/>
        </p:nvCxnSpPr>
        <p:spPr>
          <a:xfrm>
            <a:off x="6026700" y="2100750"/>
            <a:ext cx="2160900" cy="886200"/>
          </a:xfrm>
          <a:prstGeom prst="straightConnector1">
            <a:avLst/>
          </a:prstGeom>
          <a:noFill/>
          <a:ln w="19050" cap="flat" cmpd="sng">
            <a:solidFill>
              <a:srgbClr val="F4B400"/>
            </a:solidFill>
            <a:prstDash val="solid"/>
            <a:round/>
            <a:headEnd type="none" w="lg" len="lg"/>
            <a:tailEnd type="none" w="lg" len="lg"/>
          </a:ln>
        </p:spPr>
      </p:cxnSp>
      <p:cxnSp>
        <p:nvCxnSpPr>
          <p:cNvPr id="1282" name="Shape 1282"/>
          <p:cNvCxnSpPr>
            <a:stCxn id="1283" idx="2"/>
            <a:endCxn id="1280" idx="0"/>
          </p:cNvCxnSpPr>
          <p:nvPr/>
        </p:nvCxnSpPr>
        <p:spPr>
          <a:xfrm>
            <a:off x="6026700" y="1466850"/>
            <a:ext cx="0" cy="235500"/>
          </a:xfrm>
          <a:prstGeom prst="straightConnector1">
            <a:avLst/>
          </a:prstGeom>
          <a:noFill/>
          <a:ln w="19050" cap="flat" cmpd="sng">
            <a:solidFill>
              <a:srgbClr val="F4B400"/>
            </a:solidFill>
            <a:prstDash val="solid"/>
            <a:round/>
            <a:headEnd type="none" w="lg" len="lg"/>
            <a:tailEnd type="none" w="lg" len="lg"/>
          </a:ln>
        </p:spPr>
      </p:cxnSp>
      <p:grpSp>
        <p:nvGrpSpPr>
          <p:cNvPr id="1284" name="Shape 1284"/>
          <p:cNvGrpSpPr/>
          <p:nvPr/>
        </p:nvGrpSpPr>
        <p:grpSpPr>
          <a:xfrm>
            <a:off x="5619054" y="2973469"/>
            <a:ext cx="804038" cy="585282"/>
            <a:chOff x="3077404" y="2241347"/>
            <a:chExt cx="1199700" cy="866700"/>
          </a:xfrm>
        </p:grpSpPr>
        <p:sp>
          <p:nvSpPr>
            <p:cNvPr id="1285" name="Shape 1285"/>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1200">
                  <a:solidFill>
                    <a:srgbClr val="434343"/>
                  </a:solidFill>
                  <a:latin typeface="Roboto"/>
                  <a:ea typeface="Roboto"/>
                  <a:cs typeface="Roboto"/>
                  <a:sym typeface="Roboto"/>
                </a:rPr>
                <a:t>Pod</a:t>
              </a:r>
            </a:p>
          </p:txBody>
        </p:sp>
        <p:sp>
          <p:nvSpPr>
            <p:cNvPr id="1286" name="Shape 1286"/>
            <p:cNvSpPr/>
            <p:nvPr/>
          </p:nvSpPr>
          <p:spPr>
            <a:xfrm>
              <a:off x="3211769" y="2742362"/>
              <a:ext cx="931499"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hello</a:t>
              </a:r>
            </a:p>
          </p:txBody>
        </p:sp>
      </p:grpSp>
      <p:sp>
        <p:nvSpPr>
          <p:cNvPr id="1287" name="Shape 1287"/>
          <p:cNvSpPr/>
          <p:nvPr/>
        </p:nvSpPr>
        <p:spPr>
          <a:xfrm>
            <a:off x="3452929" y="2973469"/>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1200">
                <a:solidFill>
                  <a:srgbClr val="434343"/>
                </a:solidFill>
                <a:latin typeface="Roboto"/>
                <a:ea typeface="Roboto"/>
                <a:cs typeface="Roboto"/>
                <a:sym typeface="Roboto"/>
              </a:rPr>
              <a:t>Pod</a:t>
            </a:r>
          </a:p>
        </p:txBody>
      </p:sp>
      <p:sp>
        <p:nvSpPr>
          <p:cNvPr id="1288" name="Shape 1288"/>
          <p:cNvSpPr/>
          <p:nvPr/>
        </p:nvSpPr>
        <p:spPr>
          <a:xfrm>
            <a:off x="3542805" y="3311805"/>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hello</a:t>
            </a:r>
          </a:p>
        </p:txBody>
      </p:sp>
      <p:cxnSp>
        <p:nvCxnSpPr>
          <p:cNvPr id="1289" name="Shape 1289"/>
          <p:cNvCxnSpPr/>
          <p:nvPr/>
        </p:nvCxnSpPr>
        <p:spPr>
          <a:xfrm flipH="1">
            <a:off x="6021000" y="2100749"/>
            <a:ext cx="5700" cy="872700"/>
          </a:xfrm>
          <a:prstGeom prst="straightConnector1">
            <a:avLst/>
          </a:prstGeom>
          <a:noFill/>
          <a:ln w="19050" cap="flat" cmpd="sng">
            <a:solidFill>
              <a:srgbClr val="F4B400"/>
            </a:solidFill>
            <a:prstDash val="solid"/>
            <a:round/>
            <a:headEnd type="none" w="lg" len="lg"/>
            <a:tailEnd type="none" w="lg" len="lg"/>
          </a:ln>
        </p:spPr>
      </p:cxnSp>
      <p:cxnSp>
        <p:nvCxnSpPr>
          <p:cNvPr id="1290" name="Shape 1290"/>
          <p:cNvCxnSpPr/>
          <p:nvPr/>
        </p:nvCxnSpPr>
        <p:spPr>
          <a:xfrm flipH="1">
            <a:off x="3855000" y="2100749"/>
            <a:ext cx="2171700" cy="872700"/>
          </a:xfrm>
          <a:prstGeom prst="straightConnector1">
            <a:avLst/>
          </a:prstGeom>
          <a:noFill/>
          <a:ln w="19050" cap="flat" cmpd="sng">
            <a:solidFill>
              <a:srgbClr val="F4B400"/>
            </a:solidFill>
            <a:prstDash val="solid"/>
            <a:round/>
            <a:headEnd type="none" w="lg" len="lg"/>
            <a:tailEnd type="none" w="lg" len="lg"/>
          </a:ln>
        </p:spPr>
      </p:cxnSp>
    </p:spTree>
    <p:extLst>
      <p:ext uri="{BB962C8B-B14F-4D97-AF65-F5344CB8AC3E}">
        <p14:creationId xmlns:p14="http://schemas.microsoft.com/office/powerpoint/2010/main" val="824919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Shape 1295"/>
          <p:cNvSpPr txBox="1"/>
          <p:nvPr/>
        </p:nvSpPr>
        <p:spPr>
          <a:xfrm>
            <a:off x="381000" y="1295400"/>
            <a:ext cx="4165500" cy="3200400"/>
          </a:xfrm>
          <a:prstGeom prst="rect">
            <a:avLst/>
          </a:prstGeom>
          <a:noFill/>
          <a:ln>
            <a:noFill/>
          </a:ln>
        </p:spPr>
        <p:txBody>
          <a:bodyPr lIns="91425" tIns="91425" rIns="91425" bIns="91425" anchor="t" anchorCtr="0">
            <a:noAutofit/>
          </a:bodyPr>
          <a:lstStyle/>
          <a:p>
            <a:pPr lvl="0" rtl="0">
              <a:lnSpc>
                <a:spcPct val="100000"/>
              </a:lnSpc>
              <a:spcBef>
                <a:spcPts val="0"/>
              </a:spcBef>
              <a:spcAft>
                <a:spcPts val="1000"/>
              </a:spcAft>
              <a:buNone/>
            </a:pPr>
            <a:r>
              <a:rPr lang="en-US" sz="2400">
                <a:solidFill>
                  <a:schemeClr val="dk2"/>
                </a:solidFill>
                <a:latin typeface="Roboto"/>
                <a:ea typeface="Roboto"/>
                <a:cs typeface="Roboto"/>
                <a:sym typeface="Roboto"/>
              </a:rPr>
              <a:t>Persistent Endpoint for Pods</a:t>
            </a:r>
          </a:p>
          <a:p>
            <a:pPr marL="342900" lvl="0" indent="-317500" rtl="0">
              <a:lnSpc>
                <a:spcPct val="100000"/>
              </a:lnSpc>
              <a:spcBef>
                <a:spcPts val="0"/>
              </a:spcBef>
              <a:spcAft>
                <a:spcPts val="1000"/>
              </a:spcAft>
              <a:buClr>
                <a:schemeClr val="dk2"/>
              </a:buClr>
              <a:buSzPct val="100000"/>
              <a:buFont typeface="Roboto"/>
              <a:buChar char="•"/>
            </a:pPr>
            <a:r>
              <a:rPr lang="en-US" sz="2400">
                <a:solidFill>
                  <a:schemeClr val="dk2"/>
                </a:solidFill>
                <a:latin typeface="Roboto"/>
                <a:ea typeface="Roboto"/>
                <a:cs typeface="Roboto"/>
                <a:sym typeface="Roboto"/>
              </a:rPr>
              <a:t>Use Labels to </a:t>
            </a:r>
            <a:br>
              <a:rPr lang="en-US" sz="2400">
                <a:solidFill>
                  <a:schemeClr val="dk2"/>
                </a:solidFill>
                <a:latin typeface="Roboto"/>
                <a:ea typeface="Roboto"/>
                <a:cs typeface="Roboto"/>
                <a:sym typeface="Roboto"/>
              </a:rPr>
            </a:br>
            <a:r>
              <a:rPr lang="en-US" sz="2400">
                <a:solidFill>
                  <a:schemeClr val="dk2"/>
                </a:solidFill>
                <a:latin typeface="Roboto"/>
                <a:ea typeface="Roboto"/>
                <a:cs typeface="Roboto"/>
                <a:sym typeface="Roboto"/>
              </a:rPr>
              <a:t>Select Pods</a:t>
            </a:r>
          </a:p>
          <a:p>
            <a:pPr lvl="0" rtl="0">
              <a:lnSpc>
                <a:spcPct val="115000"/>
              </a:lnSpc>
              <a:spcBef>
                <a:spcPts val="0"/>
              </a:spcBef>
              <a:buNone/>
            </a:pPr>
            <a:endParaRPr sz="2400" b="1">
              <a:solidFill>
                <a:srgbClr val="666666"/>
              </a:solidFill>
              <a:latin typeface="Roboto"/>
              <a:ea typeface="Roboto"/>
              <a:cs typeface="Roboto"/>
              <a:sym typeface="Roboto"/>
            </a:endParaRPr>
          </a:p>
          <a:p>
            <a:pPr lvl="0" rtl="0">
              <a:lnSpc>
                <a:spcPct val="90000"/>
              </a:lnSpc>
              <a:spcBef>
                <a:spcPts val="1800"/>
              </a:spcBef>
              <a:buNone/>
            </a:pPr>
            <a:endParaRPr>
              <a:solidFill>
                <a:srgbClr val="ACACAC"/>
              </a:solidFill>
              <a:latin typeface="Roboto"/>
              <a:ea typeface="Roboto"/>
              <a:cs typeface="Roboto"/>
              <a:sym typeface="Roboto"/>
            </a:endParaRPr>
          </a:p>
        </p:txBody>
      </p:sp>
      <p:sp>
        <p:nvSpPr>
          <p:cNvPr id="1296" name="Shape 1296"/>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Services</a:t>
            </a:r>
          </a:p>
        </p:txBody>
      </p:sp>
      <p:sp>
        <p:nvSpPr>
          <p:cNvPr id="1297" name="Shape 1297"/>
          <p:cNvSpPr txBox="1"/>
          <p:nvPr/>
        </p:nvSpPr>
        <p:spPr>
          <a:xfrm>
            <a:off x="381000" y="3048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endParaRPr sz="2800" b="1">
              <a:solidFill>
                <a:srgbClr val="75787A"/>
              </a:solidFill>
              <a:latin typeface="Roboto"/>
              <a:ea typeface="Roboto"/>
              <a:cs typeface="Roboto"/>
              <a:sym typeface="Roboto"/>
            </a:endParaRPr>
          </a:p>
          <a:p>
            <a:pPr lvl="0" rtl="0">
              <a:lnSpc>
                <a:spcPct val="90000"/>
              </a:lnSpc>
              <a:spcBef>
                <a:spcPts val="0"/>
              </a:spcBef>
              <a:buNone/>
            </a:pPr>
            <a:endParaRPr sz="2800" b="1">
              <a:solidFill>
                <a:srgbClr val="75787A"/>
              </a:solidFill>
              <a:latin typeface="Roboto"/>
              <a:ea typeface="Roboto"/>
              <a:cs typeface="Roboto"/>
              <a:sym typeface="Roboto"/>
            </a:endParaRPr>
          </a:p>
          <a:p>
            <a:pPr lvl="0" rtl="0">
              <a:lnSpc>
                <a:spcPct val="90000"/>
              </a:lnSpc>
              <a:spcBef>
                <a:spcPts val="0"/>
              </a:spcBef>
              <a:buNone/>
            </a:pPr>
            <a:endParaRPr sz="2800" b="1">
              <a:solidFill>
                <a:srgbClr val="75787A"/>
              </a:solidFill>
              <a:latin typeface="Roboto"/>
              <a:ea typeface="Roboto"/>
              <a:cs typeface="Roboto"/>
              <a:sym typeface="Roboto"/>
            </a:endParaRPr>
          </a:p>
          <a:p>
            <a:pPr lvl="0" rtl="0">
              <a:lnSpc>
                <a:spcPct val="90000"/>
              </a:lnSpc>
              <a:spcBef>
                <a:spcPts val="0"/>
              </a:spcBef>
              <a:buNone/>
            </a:pPr>
            <a:endParaRPr sz="2800" b="1">
              <a:solidFill>
                <a:srgbClr val="75787A"/>
              </a:solidFill>
              <a:latin typeface="Roboto"/>
              <a:ea typeface="Roboto"/>
              <a:cs typeface="Roboto"/>
              <a:sym typeface="Roboto"/>
            </a:endParaRPr>
          </a:p>
        </p:txBody>
      </p:sp>
      <p:grpSp>
        <p:nvGrpSpPr>
          <p:cNvPr id="1298" name="Shape 1298"/>
          <p:cNvGrpSpPr/>
          <p:nvPr/>
        </p:nvGrpSpPr>
        <p:grpSpPr>
          <a:xfrm>
            <a:off x="7785529" y="2987007"/>
            <a:ext cx="804038" cy="585282"/>
            <a:chOff x="3077404" y="2241347"/>
            <a:chExt cx="1199700" cy="866700"/>
          </a:xfrm>
        </p:grpSpPr>
        <p:sp>
          <p:nvSpPr>
            <p:cNvPr id="1299" name="Shape 1299"/>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1200">
                  <a:solidFill>
                    <a:srgbClr val="434343"/>
                  </a:solidFill>
                  <a:latin typeface="Roboto"/>
                  <a:ea typeface="Roboto"/>
                  <a:cs typeface="Roboto"/>
                  <a:sym typeface="Roboto"/>
                </a:rPr>
                <a:t>Pod</a:t>
              </a:r>
            </a:p>
          </p:txBody>
        </p:sp>
        <p:sp>
          <p:nvSpPr>
            <p:cNvPr id="1300" name="Shape 1300"/>
            <p:cNvSpPr/>
            <p:nvPr/>
          </p:nvSpPr>
          <p:spPr>
            <a:xfrm>
              <a:off x="3211508" y="2722260"/>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hello</a:t>
              </a:r>
            </a:p>
          </p:txBody>
        </p:sp>
      </p:grpSp>
      <p:sp>
        <p:nvSpPr>
          <p:cNvPr id="1301" name="Shape 1301"/>
          <p:cNvSpPr/>
          <p:nvPr/>
        </p:nvSpPr>
        <p:spPr>
          <a:xfrm>
            <a:off x="5462550" y="1702350"/>
            <a:ext cx="1128300" cy="3984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Service</a:t>
            </a:r>
          </a:p>
        </p:txBody>
      </p:sp>
      <p:cxnSp>
        <p:nvCxnSpPr>
          <p:cNvPr id="1302" name="Shape 1302"/>
          <p:cNvCxnSpPr>
            <a:stCxn id="1301" idx="2"/>
            <a:endCxn id="1299" idx="0"/>
          </p:cNvCxnSpPr>
          <p:nvPr/>
        </p:nvCxnSpPr>
        <p:spPr>
          <a:xfrm>
            <a:off x="6026700" y="2100750"/>
            <a:ext cx="2160900" cy="886200"/>
          </a:xfrm>
          <a:prstGeom prst="straightConnector1">
            <a:avLst/>
          </a:prstGeom>
          <a:noFill/>
          <a:ln w="19050" cap="flat" cmpd="sng">
            <a:solidFill>
              <a:srgbClr val="F4B400"/>
            </a:solidFill>
            <a:prstDash val="solid"/>
            <a:round/>
            <a:headEnd type="none" w="lg" len="lg"/>
            <a:tailEnd type="none" w="lg" len="lg"/>
          </a:ln>
        </p:spPr>
      </p:cxnSp>
      <p:cxnSp>
        <p:nvCxnSpPr>
          <p:cNvPr id="1303" name="Shape 1303"/>
          <p:cNvCxnSpPr>
            <a:stCxn id="1304" idx="2"/>
            <a:endCxn id="1301" idx="0"/>
          </p:cNvCxnSpPr>
          <p:nvPr/>
        </p:nvCxnSpPr>
        <p:spPr>
          <a:xfrm>
            <a:off x="6026700" y="1466850"/>
            <a:ext cx="0" cy="235500"/>
          </a:xfrm>
          <a:prstGeom prst="straightConnector1">
            <a:avLst/>
          </a:prstGeom>
          <a:noFill/>
          <a:ln w="19050" cap="flat" cmpd="sng">
            <a:solidFill>
              <a:srgbClr val="F4B400"/>
            </a:solidFill>
            <a:prstDash val="solid"/>
            <a:round/>
            <a:headEnd type="none" w="lg" len="lg"/>
            <a:tailEnd type="none" w="lg" len="lg"/>
          </a:ln>
        </p:spPr>
      </p:cxnSp>
      <p:grpSp>
        <p:nvGrpSpPr>
          <p:cNvPr id="1305" name="Shape 1305"/>
          <p:cNvGrpSpPr/>
          <p:nvPr/>
        </p:nvGrpSpPr>
        <p:grpSpPr>
          <a:xfrm>
            <a:off x="5619054" y="2973469"/>
            <a:ext cx="804038" cy="585282"/>
            <a:chOff x="3077404" y="2241347"/>
            <a:chExt cx="1199700" cy="866700"/>
          </a:xfrm>
        </p:grpSpPr>
        <p:sp>
          <p:nvSpPr>
            <p:cNvPr id="1306" name="Shape 1306"/>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1200">
                  <a:solidFill>
                    <a:srgbClr val="434343"/>
                  </a:solidFill>
                  <a:latin typeface="Roboto"/>
                  <a:ea typeface="Roboto"/>
                  <a:cs typeface="Roboto"/>
                  <a:sym typeface="Roboto"/>
                </a:rPr>
                <a:t>Pod</a:t>
              </a:r>
            </a:p>
          </p:txBody>
        </p:sp>
        <p:sp>
          <p:nvSpPr>
            <p:cNvPr id="1307" name="Shape 1307"/>
            <p:cNvSpPr/>
            <p:nvPr/>
          </p:nvSpPr>
          <p:spPr>
            <a:xfrm>
              <a:off x="3211769" y="2742362"/>
              <a:ext cx="931499"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hello</a:t>
              </a:r>
            </a:p>
          </p:txBody>
        </p:sp>
      </p:grpSp>
      <p:sp>
        <p:nvSpPr>
          <p:cNvPr id="1308" name="Shape 1308"/>
          <p:cNvSpPr/>
          <p:nvPr/>
        </p:nvSpPr>
        <p:spPr>
          <a:xfrm>
            <a:off x="3452929" y="2973469"/>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1200">
                <a:solidFill>
                  <a:srgbClr val="434343"/>
                </a:solidFill>
                <a:latin typeface="Roboto"/>
                <a:ea typeface="Roboto"/>
                <a:cs typeface="Roboto"/>
                <a:sym typeface="Roboto"/>
              </a:rPr>
              <a:t>Pod</a:t>
            </a:r>
          </a:p>
        </p:txBody>
      </p:sp>
      <p:sp>
        <p:nvSpPr>
          <p:cNvPr id="1309" name="Shape 1309"/>
          <p:cNvSpPr/>
          <p:nvPr/>
        </p:nvSpPr>
        <p:spPr>
          <a:xfrm>
            <a:off x="3542805" y="3311805"/>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hello</a:t>
            </a:r>
          </a:p>
        </p:txBody>
      </p:sp>
      <p:cxnSp>
        <p:nvCxnSpPr>
          <p:cNvPr id="1310" name="Shape 1310"/>
          <p:cNvCxnSpPr/>
          <p:nvPr/>
        </p:nvCxnSpPr>
        <p:spPr>
          <a:xfrm flipH="1">
            <a:off x="6021000" y="2100749"/>
            <a:ext cx="5700" cy="872700"/>
          </a:xfrm>
          <a:prstGeom prst="straightConnector1">
            <a:avLst/>
          </a:prstGeom>
          <a:noFill/>
          <a:ln w="19050" cap="flat" cmpd="sng">
            <a:solidFill>
              <a:srgbClr val="F4B400"/>
            </a:solidFill>
            <a:prstDash val="solid"/>
            <a:round/>
            <a:headEnd type="none" w="lg" len="lg"/>
            <a:tailEnd type="none" w="lg" len="lg"/>
          </a:ln>
        </p:spPr>
      </p:cxnSp>
      <p:cxnSp>
        <p:nvCxnSpPr>
          <p:cNvPr id="1311" name="Shape 1311"/>
          <p:cNvCxnSpPr/>
          <p:nvPr/>
        </p:nvCxnSpPr>
        <p:spPr>
          <a:xfrm flipH="1">
            <a:off x="3855000" y="2100749"/>
            <a:ext cx="2171700" cy="872700"/>
          </a:xfrm>
          <a:prstGeom prst="straightConnector1">
            <a:avLst/>
          </a:prstGeom>
          <a:noFill/>
          <a:ln w="19050" cap="flat" cmpd="sng">
            <a:solidFill>
              <a:srgbClr val="F4B400"/>
            </a:solidFill>
            <a:prstDash val="solid"/>
            <a:round/>
            <a:headEnd type="none" w="lg" len="lg"/>
            <a:tailEnd type="none" w="lg" len="lg"/>
          </a:ln>
        </p:spPr>
      </p:cxnSp>
    </p:spTree>
    <p:extLst>
      <p:ext uri="{BB962C8B-B14F-4D97-AF65-F5344CB8AC3E}">
        <p14:creationId xmlns:p14="http://schemas.microsoft.com/office/powerpoint/2010/main" val="11217145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Shape 1316"/>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Labels</a:t>
            </a:r>
          </a:p>
        </p:txBody>
      </p:sp>
      <p:sp>
        <p:nvSpPr>
          <p:cNvPr id="1317" name="Shape 1317"/>
          <p:cNvSpPr txBox="1"/>
          <p:nvPr/>
        </p:nvSpPr>
        <p:spPr>
          <a:xfrm>
            <a:off x="381000" y="1295400"/>
            <a:ext cx="4165500" cy="3200400"/>
          </a:xfrm>
          <a:prstGeom prst="rect">
            <a:avLst/>
          </a:prstGeom>
          <a:noFill/>
          <a:ln>
            <a:noFill/>
          </a:ln>
        </p:spPr>
        <p:txBody>
          <a:bodyPr lIns="91425" tIns="91425" rIns="91425" bIns="91425" anchor="t" anchorCtr="0">
            <a:noAutofit/>
          </a:bodyPr>
          <a:lstStyle/>
          <a:p>
            <a:pPr lvl="0" rtl="0">
              <a:lnSpc>
                <a:spcPct val="100000"/>
              </a:lnSpc>
              <a:spcBef>
                <a:spcPts val="0"/>
              </a:spcBef>
              <a:spcAft>
                <a:spcPts val="1000"/>
              </a:spcAft>
              <a:buNone/>
            </a:pPr>
            <a:r>
              <a:rPr lang="en-US" sz="2400">
                <a:solidFill>
                  <a:schemeClr val="dk2"/>
                </a:solidFill>
                <a:latin typeface="Roboto"/>
                <a:ea typeface="Roboto"/>
                <a:cs typeface="Roboto"/>
                <a:sym typeface="Roboto"/>
              </a:rPr>
              <a:t>Arbitrary meta-data attached to Kubernetes object</a:t>
            </a:r>
          </a:p>
          <a:p>
            <a:pPr lvl="0" rtl="0">
              <a:lnSpc>
                <a:spcPct val="115000"/>
              </a:lnSpc>
              <a:spcBef>
                <a:spcPts val="0"/>
              </a:spcBef>
              <a:buNone/>
            </a:pPr>
            <a:endParaRPr sz="2400">
              <a:solidFill>
                <a:schemeClr val="dk2"/>
              </a:solidFill>
              <a:latin typeface="Roboto"/>
              <a:ea typeface="Roboto"/>
              <a:cs typeface="Roboto"/>
              <a:sym typeface="Roboto"/>
            </a:endParaRPr>
          </a:p>
          <a:p>
            <a:pPr lvl="0" rtl="0">
              <a:lnSpc>
                <a:spcPct val="115000"/>
              </a:lnSpc>
              <a:spcBef>
                <a:spcPts val="0"/>
              </a:spcBef>
              <a:buNone/>
            </a:pPr>
            <a:endParaRPr sz="2400" b="1">
              <a:solidFill>
                <a:srgbClr val="666666"/>
              </a:solidFill>
              <a:latin typeface="Roboto"/>
              <a:ea typeface="Roboto"/>
              <a:cs typeface="Roboto"/>
              <a:sym typeface="Roboto"/>
            </a:endParaRPr>
          </a:p>
          <a:p>
            <a:pPr lvl="0" rtl="0">
              <a:lnSpc>
                <a:spcPct val="90000"/>
              </a:lnSpc>
              <a:spcBef>
                <a:spcPts val="1800"/>
              </a:spcBef>
              <a:buNone/>
            </a:pPr>
            <a:endParaRPr>
              <a:solidFill>
                <a:srgbClr val="ACACAC"/>
              </a:solidFill>
              <a:latin typeface="Roboto"/>
              <a:ea typeface="Roboto"/>
              <a:cs typeface="Roboto"/>
              <a:sym typeface="Roboto"/>
            </a:endParaRPr>
          </a:p>
        </p:txBody>
      </p:sp>
      <p:sp>
        <p:nvSpPr>
          <p:cNvPr id="1318" name="Shape 1318"/>
          <p:cNvSpPr/>
          <p:nvPr/>
        </p:nvSpPr>
        <p:spPr>
          <a:xfrm>
            <a:off x="4928200" y="995252"/>
            <a:ext cx="1768500" cy="1287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2400">
                <a:solidFill>
                  <a:srgbClr val="434343"/>
                </a:solidFill>
                <a:latin typeface="Roboto"/>
                <a:ea typeface="Roboto"/>
                <a:cs typeface="Roboto"/>
                <a:sym typeface="Roboto"/>
              </a:rPr>
              <a:t>Pod</a:t>
            </a:r>
          </a:p>
        </p:txBody>
      </p:sp>
      <p:sp>
        <p:nvSpPr>
          <p:cNvPr id="1319" name="Shape 1319"/>
          <p:cNvSpPr/>
          <p:nvPr/>
        </p:nvSpPr>
        <p:spPr>
          <a:xfrm>
            <a:off x="5125915" y="1739534"/>
            <a:ext cx="1373400" cy="3975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2400" b="1">
                <a:solidFill>
                  <a:srgbClr val="434343"/>
                </a:solidFill>
                <a:latin typeface="Roboto"/>
                <a:ea typeface="Roboto"/>
                <a:cs typeface="Roboto"/>
                <a:sym typeface="Roboto"/>
              </a:rPr>
              <a:t>hello</a:t>
            </a:r>
          </a:p>
        </p:txBody>
      </p:sp>
      <p:sp>
        <p:nvSpPr>
          <p:cNvPr id="1320" name="Shape 1320"/>
          <p:cNvSpPr/>
          <p:nvPr/>
        </p:nvSpPr>
        <p:spPr>
          <a:xfrm>
            <a:off x="6984500" y="995252"/>
            <a:ext cx="1768500" cy="1287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2400">
                <a:solidFill>
                  <a:srgbClr val="434343"/>
                </a:solidFill>
                <a:latin typeface="Roboto"/>
                <a:ea typeface="Roboto"/>
                <a:cs typeface="Roboto"/>
                <a:sym typeface="Roboto"/>
              </a:rPr>
              <a:t>Pod</a:t>
            </a:r>
          </a:p>
        </p:txBody>
      </p:sp>
      <p:sp>
        <p:nvSpPr>
          <p:cNvPr id="1321" name="Shape 1321"/>
          <p:cNvSpPr/>
          <p:nvPr/>
        </p:nvSpPr>
        <p:spPr>
          <a:xfrm>
            <a:off x="7182215" y="1739534"/>
            <a:ext cx="1373400" cy="3975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2400" b="1">
                <a:solidFill>
                  <a:srgbClr val="434343"/>
                </a:solidFill>
                <a:latin typeface="Roboto"/>
                <a:ea typeface="Roboto"/>
                <a:cs typeface="Roboto"/>
                <a:sym typeface="Roboto"/>
              </a:rPr>
              <a:t>hello</a:t>
            </a:r>
          </a:p>
        </p:txBody>
      </p:sp>
      <p:sp>
        <p:nvSpPr>
          <p:cNvPr id="1322" name="Shape 1322"/>
          <p:cNvSpPr txBox="1"/>
          <p:nvPr/>
        </p:nvSpPr>
        <p:spPr>
          <a:xfrm>
            <a:off x="4928200" y="2677750"/>
            <a:ext cx="1768500" cy="1079700"/>
          </a:xfrm>
          <a:prstGeom prst="rect">
            <a:avLst/>
          </a:prstGeom>
          <a:noFill/>
          <a:ln w="38100" cap="flat" cmpd="sng">
            <a:solidFill>
              <a:srgbClr val="000000"/>
            </a:solidFill>
            <a:prstDash val="dash"/>
            <a:round/>
            <a:headEnd type="none" w="med" len="med"/>
            <a:tailEnd type="none" w="med" len="med"/>
          </a:ln>
        </p:spPr>
        <p:txBody>
          <a:bodyPr lIns="91425" tIns="91425" rIns="91425" bIns="91425" anchor="t" anchorCtr="0">
            <a:noAutofit/>
          </a:bodyPr>
          <a:lstStyle/>
          <a:p>
            <a:pPr lvl="0" rtl="0">
              <a:spcBef>
                <a:spcPts val="0"/>
              </a:spcBef>
              <a:buNone/>
            </a:pPr>
            <a:r>
              <a:rPr lang="en-US" sz="1800">
                <a:latin typeface="Roboto"/>
                <a:ea typeface="Roboto"/>
                <a:cs typeface="Roboto"/>
                <a:sym typeface="Roboto"/>
              </a:rPr>
              <a:t>labels:</a:t>
            </a:r>
            <a:br>
              <a:rPr lang="en-US" sz="1800">
                <a:latin typeface="Roboto"/>
                <a:ea typeface="Roboto"/>
                <a:cs typeface="Roboto"/>
                <a:sym typeface="Roboto"/>
              </a:rPr>
            </a:br>
            <a:r>
              <a:rPr lang="en-US" sz="1800">
                <a:latin typeface="Roboto"/>
                <a:ea typeface="Roboto"/>
                <a:cs typeface="Roboto"/>
                <a:sym typeface="Roboto"/>
              </a:rPr>
              <a:t>    version: v1</a:t>
            </a:r>
          </a:p>
          <a:p>
            <a:pPr lvl="0" rtl="0">
              <a:spcBef>
                <a:spcPts val="0"/>
              </a:spcBef>
              <a:buNone/>
            </a:pPr>
            <a:r>
              <a:rPr lang="en-US" sz="1800">
                <a:latin typeface="Roboto"/>
                <a:ea typeface="Roboto"/>
                <a:cs typeface="Roboto"/>
                <a:sym typeface="Roboto"/>
              </a:rPr>
              <a:t>    track: stable</a:t>
            </a:r>
          </a:p>
          <a:p>
            <a:pPr lvl="0" rtl="0">
              <a:spcBef>
                <a:spcPts val="0"/>
              </a:spcBef>
              <a:buNone/>
            </a:pPr>
            <a:endParaRPr/>
          </a:p>
          <a:p>
            <a:pPr lvl="0" rtl="0">
              <a:spcBef>
                <a:spcPts val="0"/>
              </a:spcBef>
              <a:buNone/>
            </a:pPr>
            <a:endParaRPr/>
          </a:p>
          <a:p>
            <a:pPr lvl="0" rtl="0">
              <a:spcBef>
                <a:spcPts val="0"/>
              </a:spcBef>
              <a:buNone/>
            </a:pPr>
            <a:endParaRPr/>
          </a:p>
        </p:txBody>
      </p:sp>
      <p:sp>
        <p:nvSpPr>
          <p:cNvPr id="1323" name="Shape 1323"/>
          <p:cNvSpPr txBox="1"/>
          <p:nvPr/>
        </p:nvSpPr>
        <p:spPr>
          <a:xfrm>
            <a:off x="6984675" y="2677750"/>
            <a:ext cx="1768500" cy="1079700"/>
          </a:xfrm>
          <a:prstGeom prst="rect">
            <a:avLst/>
          </a:prstGeom>
          <a:noFill/>
          <a:ln w="38100" cap="flat" cmpd="sng">
            <a:solidFill>
              <a:srgbClr val="000000"/>
            </a:solidFill>
            <a:prstDash val="dash"/>
            <a:round/>
            <a:headEnd type="none" w="med" len="med"/>
            <a:tailEnd type="none" w="med" len="med"/>
          </a:ln>
        </p:spPr>
        <p:txBody>
          <a:bodyPr lIns="91425" tIns="91425" rIns="91425" bIns="91425" anchor="t" anchorCtr="0">
            <a:noAutofit/>
          </a:bodyPr>
          <a:lstStyle/>
          <a:p>
            <a:pPr lvl="0" rtl="0">
              <a:spcBef>
                <a:spcPts val="0"/>
              </a:spcBef>
              <a:buNone/>
            </a:pPr>
            <a:r>
              <a:rPr lang="en-US" sz="1800">
                <a:latin typeface="Roboto"/>
                <a:ea typeface="Roboto"/>
                <a:cs typeface="Roboto"/>
                <a:sym typeface="Roboto"/>
              </a:rPr>
              <a:t>labels:</a:t>
            </a:r>
            <a:br>
              <a:rPr lang="en-US" sz="2400">
                <a:latin typeface="Roboto"/>
                <a:ea typeface="Roboto"/>
                <a:cs typeface="Roboto"/>
                <a:sym typeface="Roboto"/>
              </a:rPr>
            </a:br>
            <a:r>
              <a:rPr lang="en-US" sz="1800">
                <a:latin typeface="Roboto"/>
                <a:ea typeface="Roboto"/>
                <a:cs typeface="Roboto"/>
                <a:sym typeface="Roboto"/>
              </a:rPr>
              <a:t>    version: v1</a:t>
            </a:r>
          </a:p>
          <a:p>
            <a:pPr lvl="0" rtl="0">
              <a:spcBef>
                <a:spcPts val="0"/>
              </a:spcBef>
              <a:buNone/>
            </a:pPr>
            <a:r>
              <a:rPr lang="en-US" sz="1800">
                <a:latin typeface="Roboto"/>
                <a:ea typeface="Roboto"/>
                <a:cs typeface="Roboto"/>
                <a:sym typeface="Roboto"/>
              </a:rPr>
              <a:t>    track: test</a:t>
            </a:r>
          </a:p>
          <a:p>
            <a:pPr lvl="0" rt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4399972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Shape 1328"/>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Labels</a:t>
            </a:r>
          </a:p>
        </p:txBody>
      </p:sp>
      <p:sp>
        <p:nvSpPr>
          <p:cNvPr id="1329" name="Shape 1329"/>
          <p:cNvSpPr txBox="1"/>
          <p:nvPr/>
        </p:nvSpPr>
        <p:spPr>
          <a:xfrm>
            <a:off x="381000" y="1295400"/>
            <a:ext cx="3546300" cy="3200400"/>
          </a:xfrm>
          <a:prstGeom prst="rect">
            <a:avLst/>
          </a:prstGeom>
          <a:noFill/>
          <a:ln>
            <a:noFill/>
          </a:ln>
        </p:spPr>
        <p:txBody>
          <a:bodyPr lIns="91425" tIns="91425" rIns="91425" bIns="91425" anchor="t" anchorCtr="0">
            <a:noAutofit/>
          </a:bodyPr>
          <a:lstStyle/>
          <a:p>
            <a:pPr lvl="0" rtl="0">
              <a:lnSpc>
                <a:spcPct val="100000"/>
              </a:lnSpc>
              <a:spcBef>
                <a:spcPts val="0"/>
              </a:spcBef>
              <a:spcAft>
                <a:spcPts val="1000"/>
              </a:spcAft>
              <a:buNone/>
            </a:pPr>
            <a:r>
              <a:rPr lang="en-US" sz="2400">
                <a:solidFill>
                  <a:schemeClr val="dk2"/>
                </a:solidFill>
                <a:latin typeface="Roboto"/>
                <a:ea typeface="Roboto"/>
                <a:cs typeface="Roboto"/>
                <a:sym typeface="Roboto"/>
              </a:rPr>
              <a:t>selector: “version=v1”</a:t>
            </a:r>
          </a:p>
          <a:p>
            <a:pPr lvl="0" rtl="0">
              <a:lnSpc>
                <a:spcPct val="115000"/>
              </a:lnSpc>
              <a:spcBef>
                <a:spcPts val="0"/>
              </a:spcBef>
              <a:buNone/>
            </a:pPr>
            <a:endParaRPr sz="2400">
              <a:solidFill>
                <a:schemeClr val="dk2"/>
              </a:solidFill>
              <a:latin typeface="Roboto"/>
              <a:ea typeface="Roboto"/>
              <a:cs typeface="Roboto"/>
              <a:sym typeface="Roboto"/>
            </a:endParaRPr>
          </a:p>
          <a:p>
            <a:pPr lvl="0" rtl="0">
              <a:lnSpc>
                <a:spcPct val="115000"/>
              </a:lnSpc>
              <a:spcBef>
                <a:spcPts val="0"/>
              </a:spcBef>
              <a:buNone/>
            </a:pPr>
            <a:endParaRPr sz="2400" b="1">
              <a:solidFill>
                <a:srgbClr val="666666"/>
              </a:solidFill>
              <a:latin typeface="Roboto"/>
              <a:ea typeface="Roboto"/>
              <a:cs typeface="Roboto"/>
              <a:sym typeface="Roboto"/>
            </a:endParaRPr>
          </a:p>
          <a:p>
            <a:pPr lvl="0" rtl="0">
              <a:lnSpc>
                <a:spcPct val="90000"/>
              </a:lnSpc>
              <a:spcBef>
                <a:spcPts val="1800"/>
              </a:spcBef>
              <a:buNone/>
            </a:pPr>
            <a:endParaRPr>
              <a:solidFill>
                <a:srgbClr val="ACACAC"/>
              </a:solidFill>
              <a:latin typeface="Roboto"/>
              <a:ea typeface="Roboto"/>
              <a:cs typeface="Roboto"/>
              <a:sym typeface="Roboto"/>
            </a:endParaRPr>
          </a:p>
        </p:txBody>
      </p:sp>
      <p:sp>
        <p:nvSpPr>
          <p:cNvPr id="1330" name="Shape 1330"/>
          <p:cNvSpPr/>
          <p:nvPr/>
        </p:nvSpPr>
        <p:spPr>
          <a:xfrm>
            <a:off x="4928200" y="995252"/>
            <a:ext cx="1768500" cy="1287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2400">
                <a:solidFill>
                  <a:srgbClr val="434343"/>
                </a:solidFill>
                <a:latin typeface="Roboto"/>
                <a:ea typeface="Roboto"/>
                <a:cs typeface="Roboto"/>
                <a:sym typeface="Roboto"/>
              </a:rPr>
              <a:t>Pod</a:t>
            </a:r>
          </a:p>
        </p:txBody>
      </p:sp>
      <p:sp>
        <p:nvSpPr>
          <p:cNvPr id="1331" name="Shape 1331"/>
          <p:cNvSpPr/>
          <p:nvPr/>
        </p:nvSpPr>
        <p:spPr>
          <a:xfrm>
            <a:off x="5125915" y="1739534"/>
            <a:ext cx="1373400" cy="3975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2400" b="1">
                <a:solidFill>
                  <a:srgbClr val="434343"/>
                </a:solidFill>
                <a:latin typeface="Roboto"/>
                <a:ea typeface="Roboto"/>
                <a:cs typeface="Roboto"/>
                <a:sym typeface="Roboto"/>
              </a:rPr>
              <a:t>hello</a:t>
            </a:r>
          </a:p>
        </p:txBody>
      </p:sp>
      <p:sp>
        <p:nvSpPr>
          <p:cNvPr id="1332" name="Shape 1332"/>
          <p:cNvSpPr/>
          <p:nvPr/>
        </p:nvSpPr>
        <p:spPr>
          <a:xfrm>
            <a:off x="6984500" y="995252"/>
            <a:ext cx="1768500" cy="1287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2400">
                <a:solidFill>
                  <a:srgbClr val="434343"/>
                </a:solidFill>
                <a:latin typeface="Roboto"/>
                <a:ea typeface="Roboto"/>
                <a:cs typeface="Roboto"/>
                <a:sym typeface="Roboto"/>
              </a:rPr>
              <a:t>Pod</a:t>
            </a:r>
          </a:p>
        </p:txBody>
      </p:sp>
      <p:sp>
        <p:nvSpPr>
          <p:cNvPr id="1333" name="Shape 1333"/>
          <p:cNvSpPr/>
          <p:nvPr/>
        </p:nvSpPr>
        <p:spPr>
          <a:xfrm>
            <a:off x="7182215" y="1739534"/>
            <a:ext cx="1373400" cy="3975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2400" b="1">
                <a:solidFill>
                  <a:srgbClr val="434343"/>
                </a:solidFill>
                <a:latin typeface="Roboto"/>
                <a:ea typeface="Roboto"/>
                <a:cs typeface="Roboto"/>
                <a:sym typeface="Roboto"/>
              </a:rPr>
              <a:t>hello</a:t>
            </a:r>
          </a:p>
        </p:txBody>
      </p:sp>
      <p:sp>
        <p:nvSpPr>
          <p:cNvPr id="1334" name="Shape 1334"/>
          <p:cNvSpPr txBox="1"/>
          <p:nvPr/>
        </p:nvSpPr>
        <p:spPr>
          <a:xfrm>
            <a:off x="4928200" y="2677750"/>
            <a:ext cx="1768500" cy="1079700"/>
          </a:xfrm>
          <a:prstGeom prst="rect">
            <a:avLst/>
          </a:prstGeom>
          <a:noFill/>
          <a:ln w="38100" cap="flat" cmpd="sng">
            <a:solidFill>
              <a:srgbClr val="000000"/>
            </a:solidFill>
            <a:prstDash val="dash"/>
            <a:round/>
            <a:headEnd type="none" w="med" len="med"/>
            <a:tailEnd type="none" w="med" len="med"/>
          </a:ln>
        </p:spPr>
        <p:txBody>
          <a:bodyPr lIns="91425" tIns="91425" rIns="91425" bIns="91425" anchor="t" anchorCtr="0">
            <a:noAutofit/>
          </a:bodyPr>
          <a:lstStyle/>
          <a:p>
            <a:pPr lvl="0" rtl="0">
              <a:spcBef>
                <a:spcPts val="0"/>
              </a:spcBef>
              <a:buNone/>
            </a:pPr>
            <a:r>
              <a:rPr lang="en-US" sz="1800">
                <a:latin typeface="Roboto"/>
                <a:ea typeface="Roboto"/>
                <a:cs typeface="Roboto"/>
                <a:sym typeface="Roboto"/>
              </a:rPr>
              <a:t>labels:</a:t>
            </a:r>
            <a:br>
              <a:rPr lang="en-US" sz="1800">
                <a:latin typeface="Roboto"/>
                <a:ea typeface="Roboto"/>
                <a:cs typeface="Roboto"/>
                <a:sym typeface="Roboto"/>
              </a:rPr>
            </a:br>
            <a:r>
              <a:rPr lang="en-US" sz="1800">
                <a:latin typeface="Roboto"/>
                <a:ea typeface="Roboto"/>
                <a:cs typeface="Roboto"/>
                <a:sym typeface="Roboto"/>
              </a:rPr>
              <a:t>    </a:t>
            </a:r>
            <a:r>
              <a:rPr lang="en-US" sz="1800" b="1">
                <a:solidFill>
                  <a:srgbClr val="FF0000"/>
                </a:solidFill>
                <a:latin typeface="Roboto"/>
                <a:ea typeface="Roboto"/>
                <a:cs typeface="Roboto"/>
                <a:sym typeface="Roboto"/>
              </a:rPr>
              <a:t>version: v1</a:t>
            </a:r>
          </a:p>
          <a:p>
            <a:pPr lvl="0" rtl="0">
              <a:spcBef>
                <a:spcPts val="0"/>
              </a:spcBef>
              <a:buNone/>
            </a:pPr>
            <a:r>
              <a:rPr lang="en-US" sz="1800">
                <a:latin typeface="Roboto"/>
                <a:ea typeface="Roboto"/>
                <a:cs typeface="Roboto"/>
                <a:sym typeface="Roboto"/>
              </a:rPr>
              <a:t>    track: stable</a:t>
            </a:r>
          </a:p>
          <a:p>
            <a:pPr lvl="0" rtl="0">
              <a:spcBef>
                <a:spcPts val="0"/>
              </a:spcBef>
              <a:buNone/>
            </a:pPr>
            <a:endParaRPr/>
          </a:p>
          <a:p>
            <a:pPr lvl="0" rtl="0">
              <a:spcBef>
                <a:spcPts val="0"/>
              </a:spcBef>
              <a:buNone/>
            </a:pPr>
            <a:endParaRPr/>
          </a:p>
          <a:p>
            <a:pPr lvl="0" rtl="0">
              <a:spcBef>
                <a:spcPts val="0"/>
              </a:spcBef>
              <a:buNone/>
            </a:pPr>
            <a:endParaRPr/>
          </a:p>
        </p:txBody>
      </p:sp>
      <p:sp>
        <p:nvSpPr>
          <p:cNvPr id="1335" name="Shape 1335"/>
          <p:cNvSpPr txBox="1"/>
          <p:nvPr/>
        </p:nvSpPr>
        <p:spPr>
          <a:xfrm>
            <a:off x="6984675" y="2677750"/>
            <a:ext cx="1768500" cy="1079700"/>
          </a:xfrm>
          <a:prstGeom prst="rect">
            <a:avLst/>
          </a:prstGeom>
          <a:noFill/>
          <a:ln w="38100" cap="flat" cmpd="sng">
            <a:solidFill>
              <a:srgbClr val="000000"/>
            </a:solidFill>
            <a:prstDash val="dash"/>
            <a:round/>
            <a:headEnd type="none" w="med" len="med"/>
            <a:tailEnd type="none" w="med" len="med"/>
          </a:ln>
        </p:spPr>
        <p:txBody>
          <a:bodyPr lIns="91425" tIns="91425" rIns="91425" bIns="91425" anchor="t" anchorCtr="0">
            <a:noAutofit/>
          </a:bodyPr>
          <a:lstStyle/>
          <a:p>
            <a:pPr lvl="0" rtl="0">
              <a:spcBef>
                <a:spcPts val="0"/>
              </a:spcBef>
              <a:buNone/>
            </a:pPr>
            <a:r>
              <a:rPr lang="en-US" sz="1800">
                <a:latin typeface="Roboto"/>
                <a:ea typeface="Roboto"/>
                <a:cs typeface="Roboto"/>
                <a:sym typeface="Roboto"/>
              </a:rPr>
              <a:t>labels:</a:t>
            </a:r>
            <a:br>
              <a:rPr lang="en-US" sz="2400">
                <a:latin typeface="Roboto"/>
                <a:ea typeface="Roboto"/>
                <a:cs typeface="Roboto"/>
                <a:sym typeface="Roboto"/>
              </a:rPr>
            </a:br>
            <a:r>
              <a:rPr lang="en-US" sz="1800">
                <a:latin typeface="Roboto"/>
                <a:ea typeface="Roboto"/>
                <a:cs typeface="Roboto"/>
                <a:sym typeface="Roboto"/>
              </a:rPr>
              <a:t>    </a:t>
            </a:r>
            <a:r>
              <a:rPr lang="en-US" sz="1800" b="1">
                <a:solidFill>
                  <a:srgbClr val="FF0000"/>
                </a:solidFill>
                <a:latin typeface="Roboto"/>
                <a:ea typeface="Roboto"/>
                <a:cs typeface="Roboto"/>
                <a:sym typeface="Roboto"/>
              </a:rPr>
              <a:t>version: v1</a:t>
            </a:r>
          </a:p>
          <a:p>
            <a:pPr lvl="0" rtl="0">
              <a:spcBef>
                <a:spcPts val="0"/>
              </a:spcBef>
              <a:buNone/>
            </a:pPr>
            <a:r>
              <a:rPr lang="en-US" sz="1800">
                <a:latin typeface="Roboto"/>
                <a:ea typeface="Roboto"/>
                <a:cs typeface="Roboto"/>
                <a:sym typeface="Roboto"/>
              </a:rPr>
              <a:t>    track: test</a:t>
            </a:r>
          </a:p>
          <a:p>
            <a:pPr lvl="0" rtl="0">
              <a:spcBef>
                <a:spcPts val="0"/>
              </a:spcBef>
              <a:buNone/>
            </a:pPr>
            <a:endParaRPr/>
          </a:p>
          <a:p>
            <a:pPr lvl="0" rtl="0">
              <a:spcBef>
                <a:spcPts val="0"/>
              </a:spcBef>
              <a:buNone/>
            </a:pPr>
            <a:endParaRPr/>
          </a:p>
          <a:p>
            <a:pPr lvl="0" rtl="0">
              <a:spcBef>
                <a:spcPts val="0"/>
              </a:spcBef>
              <a:buNone/>
            </a:pPr>
            <a:endParaRPr/>
          </a:p>
        </p:txBody>
      </p:sp>
      <p:sp>
        <p:nvSpPr>
          <p:cNvPr id="1336" name="Shape 1336"/>
          <p:cNvSpPr/>
          <p:nvPr/>
        </p:nvSpPr>
        <p:spPr>
          <a:xfrm>
            <a:off x="4761175" y="727675"/>
            <a:ext cx="4296300" cy="3438900"/>
          </a:xfrm>
          <a:prstGeom prst="rect">
            <a:avLst/>
          </a:prstGeom>
          <a:noFill/>
          <a:ln w="76200" cap="flat" cmpd="sng">
            <a:solidFill>
              <a:srgbClr val="FF0000"/>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471362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GB">
                <a:latin typeface="Open Sans"/>
                <a:ea typeface="Open Sans"/>
                <a:cs typeface="Open Sans"/>
                <a:sym typeface="Open Sans"/>
              </a:rPr>
              <a:t>Containers : A Primer</a:t>
            </a:r>
          </a:p>
        </p:txBody>
      </p:sp>
      <p:pic>
        <p:nvPicPr>
          <p:cNvPr id="90" name="Shape 90"/>
          <p:cNvPicPr preferRelativeResize="0"/>
          <p:nvPr/>
        </p:nvPicPr>
        <p:blipFill>
          <a:blip r:embed="rId3">
            <a:alphaModFix/>
          </a:blip>
          <a:stretch>
            <a:fillRect/>
          </a:stretch>
        </p:blipFill>
        <p:spPr>
          <a:xfrm>
            <a:off x="8239500" y="0"/>
            <a:ext cx="904499" cy="904499"/>
          </a:xfrm>
          <a:prstGeom prst="rect">
            <a:avLst/>
          </a:prstGeom>
          <a:noFill/>
          <a:ln>
            <a:noFill/>
          </a:ln>
        </p:spPr>
      </p:pic>
      <p:sp>
        <p:nvSpPr>
          <p:cNvPr id="91" name="Shape 91"/>
          <p:cNvSpPr txBox="1"/>
          <p:nvPr/>
        </p:nvSpPr>
        <p:spPr>
          <a:xfrm>
            <a:off x="2552700" y="1055550"/>
            <a:ext cx="4127099" cy="902100"/>
          </a:xfrm>
          <a:prstGeom prst="rect">
            <a:avLst/>
          </a:prstGeom>
          <a:noFill/>
          <a:ln>
            <a:noFill/>
          </a:ln>
        </p:spPr>
        <p:txBody>
          <a:bodyPr lIns="91425" tIns="91425" rIns="91425" bIns="91425" anchor="t" anchorCtr="0">
            <a:noAutofit/>
          </a:bodyPr>
          <a:lstStyle/>
          <a:p>
            <a:pPr lvl="0" algn="ctr" rtl="0">
              <a:spcBef>
                <a:spcPts val="0"/>
              </a:spcBef>
              <a:buNone/>
            </a:pPr>
            <a:r>
              <a:rPr lang="en-GB" sz="2000">
                <a:solidFill>
                  <a:srgbClr val="75787A"/>
                </a:solidFill>
                <a:latin typeface="Open Sans"/>
                <a:ea typeface="Open Sans"/>
                <a:cs typeface="Open Sans"/>
                <a:sym typeface="Open Sans"/>
              </a:rPr>
              <a:t>It has downsides:</a:t>
            </a:r>
          </a:p>
          <a:p>
            <a:pPr lvl="0" algn="ctr" rtl="0">
              <a:spcBef>
                <a:spcPts val="0"/>
              </a:spcBef>
              <a:buNone/>
            </a:pPr>
            <a:r>
              <a:rPr lang="en-GB" sz="2000">
                <a:solidFill>
                  <a:srgbClr val="75787A"/>
                </a:solidFill>
                <a:latin typeface="Open Sans"/>
                <a:ea typeface="Open Sans"/>
                <a:cs typeface="Open Sans"/>
                <a:sym typeface="Open Sans"/>
              </a:rPr>
              <a:t>Little Reuse</a:t>
            </a:r>
          </a:p>
        </p:txBody>
      </p:sp>
      <p:sp>
        <p:nvSpPr>
          <p:cNvPr id="92" name="Shape 92"/>
          <p:cNvSpPr txBox="1"/>
          <p:nvPr/>
        </p:nvSpPr>
        <p:spPr>
          <a:xfrm>
            <a:off x="1558024" y="4086175"/>
            <a:ext cx="6522600" cy="457200"/>
          </a:xfrm>
          <a:prstGeom prst="rect">
            <a:avLst/>
          </a:prstGeom>
          <a:solidFill>
            <a:srgbClr val="4285F4"/>
          </a:solid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solidFill>
                  <a:srgbClr val="FFFFFF"/>
                </a:solidFill>
                <a:latin typeface="Open Sans"/>
                <a:ea typeface="Open Sans"/>
                <a:cs typeface="Open Sans"/>
                <a:sym typeface="Open Sans"/>
              </a:rPr>
              <a:t>Hypervisor</a:t>
            </a:r>
          </a:p>
        </p:txBody>
      </p:sp>
      <p:sp>
        <p:nvSpPr>
          <p:cNvPr id="93" name="Shape 93"/>
          <p:cNvSpPr txBox="1"/>
          <p:nvPr/>
        </p:nvSpPr>
        <p:spPr>
          <a:xfrm>
            <a:off x="1558025" y="2040575"/>
            <a:ext cx="1977900" cy="2045700"/>
          </a:xfrm>
          <a:prstGeom prst="rect">
            <a:avLst/>
          </a:prstGeom>
          <a:solidFill>
            <a:srgbClr val="D9D9D9"/>
          </a:solidFill>
          <a:ln>
            <a:noFill/>
          </a:ln>
        </p:spPr>
        <p:txBody>
          <a:bodyPr lIns="91425" tIns="91425" rIns="91425" bIns="91425" anchor="t" anchorCtr="0">
            <a:noAutofit/>
          </a:bodyPr>
          <a:lstStyle/>
          <a:p>
            <a:pPr marL="0" marR="0" lvl="0" indent="0" algn="ctr" rtl="0">
              <a:lnSpc>
                <a:spcPct val="100000"/>
              </a:lnSpc>
              <a:spcBef>
                <a:spcPts val="0"/>
              </a:spcBef>
              <a:spcAft>
                <a:spcPts val="0"/>
              </a:spcAft>
              <a:buNone/>
            </a:pPr>
            <a:r>
              <a:rPr lang="en-GB">
                <a:latin typeface="Open Sans"/>
                <a:ea typeface="Open Sans"/>
                <a:cs typeface="Open Sans"/>
                <a:sym typeface="Open Sans"/>
              </a:rPr>
              <a:t>Guest environment</a:t>
            </a:r>
          </a:p>
        </p:txBody>
      </p:sp>
      <p:sp>
        <p:nvSpPr>
          <p:cNvPr id="94" name="Shape 94"/>
          <p:cNvSpPr txBox="1"/>
          <p:nvPr/>
        </p:nvSpPr>
        <p:spPr>
          <a:xfrm>
            <a:off x="1740724" y="2435942"/>
            <a:ext cx="1647900" cy="457200"/>
          </a:xfrm>
          <a:prstGeom prst="rect">
            <a:avLst/>
          </a:prstGeom>
          <a:solidFill>
            <a:srgbClr val="38761D"/>
          </a:solidFill>
          <a:ln>
            <a:noFill/>
          </a:ln>
        </p:spPr>
        <p:txBody>
          <a:bodyPr lIns="91425" tIns="91425" rIns="91425" bIns="91425" anchor="t" anchorCtr="0">
            <a:noAutofit/>
          </a:bodyPr>
          <a:lstStyle/>
          <a:p>
            <a:pPr marL="0" marR="0" lvl="0" indent="0" algn="ctr" rtl="0">
              <a:lnSpc>
                <a:spcPct val="100000"/>
              </a:lnSpc>
              <a:spcBef>
                <a:spcPts val="0"/>
              </a:spcBef>
              <a:spcAft>
                <a:spcPts val="0"/>
              </a:spcAft>
              <a:buNone/>
            </a:pPr>
            <a:r>
              <a:rPr lang="en-GB">
                <a:solidFill>
                  <a:srgbClr val="FFFFFF"/>
                </a:solidFill>
              </a:rPr>
              <a:t>app code</a:t>
            </a:r>
          </a:p>
        </p:txBody>
      </p:sp>
      <p:sp>
        <p:nvSpPr>
          <p:cNvPr id="95" name="Shape 95"/>
          <p:cNvSpPr txBox="1"/>
          <p:nvPr/>
        </p:nvSpPr>
        <p:spPr>
          <a:xfrm>
            <a:off x="1740724" y="2983709"/>
            <a:ext cx="1647900" cy="457200"/>
          </a:xfrm>
          <a:prstGeom prst="rect">
            <a:avLst/>
          </a:prstGeom>
          <a:solidFill>
            <a:srgbClr val="38761D"/>
          </a:solidFill>
          <a:ln>
            <a:noFill/>
          </a:ln>
        </p:spPr>
        <p:txBody>
          <a:bodyPr lIns="91425" tIns="91425" rIns="91425" bIns="91425" anchor="t" anchorCtr="0">
            <a:noAutofit/>
          </a:bodyPr>
          <a:lstStyle/>
          <a:p>
            <a:pPr marL="0" marR="0" lvl="0" indent="0" algn="ctr" rtl="0">
              <a:lnSpc>
                <a:spcPct val="100000"/>
              </a:lnSpc>
              <a:spcBef>
                <a:spcPts val="0"/>
              </a:spcBef>
              <a:spcAft>
                <a:spcPts val="0"/>
              </a:spcAft>
              <a:buNone/>
            </a:pPr>
            <a:r>
              <a:rPr lang="en-GB">
                <a:solidFill>
                  <a:srgbClr val="FFFFFF"/>
                </a:solidFill>
              </a:rPr>
              <a:t>libraries</a:t>
            </a:r>
          </a:p>
        </p:txBody>
      </p:sp>
      <p:sp>
        <p:nvSpPr>
          <p:cNvPr id="96" name="Shape 96"/>
          <p:cNvSpPr txBox="1"/>
          <p:nvPr/>
        </p:nvSpPr>
        <p:spPr>
          <a:xfrm>
            <a:off x="1740724" y="3535840"/>
            <a:ext cx="1647900" cy="457200"/>
          </a:xfrm>
          <a:prstGeom prst="rect">
            <a:avLst/>
          </a:prstGeom>
          <a:solidFill>
            <a:srgbClr val="D84437"/>
          </a:solid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solidFill>
                  <a:srgbClr val="FFFFFF"/>
                </a:solidFill>
                <a:latin typeface="Open Sans"/>
                <a:ea typeface="Open Sans"/>
                <a:cs typeface="Open Sans"/>
                <a:sym typeface="Open Sans"/>
              </a:rPr>
              <a:t>guest OS</a:t>
            </a:r>
          </a:p>
        </p:txBody>
      </p:sp>
      <p:sp>
        <p:nvSpPr>
          <p:cNvPr id="97" name="Shape 97"/>
          <p:cNvSpPr txBox="1"/>
          <p:nvPr/>
        </p:nvSpPr>
        <p:spPr>
          <a:xfrm>
            <a:off x="3825152" y="2040575"/>
            <a:ext cx="1977900" cy="2045700"/>
          </a:xfrm>
          <a:prstGeom prst="rect">
            <a:avLst/>
          </a:prstGeom>
          <a:solidFill>
            <a:srgbClr val="CCCCCC"/>
          </a:solidFill>
          <a:ln>
            <a:noFill/>
          </a:ln>
        </p:spPr>
        <p:txBody>
          <a:bodyPr lIns="91425" tIns="91425" rIns="91425" bIns="91425" anchor="t" anchorCtr="0">
            <a:noAutofit/>
          </a:bodyPr>
          <a:lstStyle/>
          <a:p>
            <a:pPr marL="0" marR="0" lvl="0" indent="0" algn="ctr" rtl="0">
              <a:lnSpc>
                <a:spcPct val="100000"/>
              </a:lnSpc>
              <a:spcBef>
                <a:spcPts val="0"/>
              </a:spcBef>
              <a:spcAft>
                <a:spcPts val="0"/>
              </a:spcAft>
              <a:buNone/>
            </a:pPr>
            <a:r>
              <a:rPr lang="en-GB">
                <a:latin typeface="Open Sans"/>
                <a:ea typeface="Open Sans"/>
                <a:cs typeface="Open Sans"/>
                <a:sym typeface="Open Sans"/>
              </a:rPr>
              <a:t>Guest environment</a:t>
            </a:r>
          </a:p>
        </p:txBody>
      </p:sp>
      <p:sp>
        <p:nvSpPr>
          <p:cNvPr id="98" name="Shape 98"/>
          <p:cNvSpPr txBox="1"/>
          <p:nvPr/>
        </p:nvSpPr>
        <p:spPr>
          <a:xfrm>
            <a:off x="3997989" y="2435942"/>
            <a:ext cx="1647900" cy="457200"/>
          </a:xfrm>
          <a:prstGeom prst="rect">
            <a:avLst/>
          </a:prstGeom>
          <a:solidFill>
            <a:srgbClr val="009925"/>
          </a:solid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solidFill>
                  <a:srgbClr val="FFFFFF"/>
                </a:solidFill>
                <a:latin typeface="Open Sans"/>
                <a:ea typeface="Open Sans"/>
                <a:cs typeface="Open Sans"/>
                <a:sym typeface="Open Sans"/>
              </a:rPr>
              <a:t>app code</a:t>
            </a:r>
          </a:p>
        </p:txBody>
      </p:sp>
      <p:sp>
        <p:nvSpPr>
          <p:cNvPr id="99" name="Shape 99"/>
          <p:cNvSpPr txBox="1"/>
          <p:nvPr/>
        </p:nvSpPr>
        <p:spPr>
          <a:xfrm>
            <a:off x="3997989" y="2983709"/>
            <a:ext cx="1647900" cy="457200"/>
          </a:xfrm>
          <a:prstGeom prst="rect">
            <a:avLst/>
          </a:prstGeom>
          <a:solidFill>
            <a:srgbClr val="009925"/>
          </a:solid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solidFill>
                  <a:srgbClr val="FFFFFF"/>
                </a:solidFill>
                <a:latin typeface="Open Sans"/>
                <a:ea typeface="Open Sans"/>
                <a:cs typeface="Open Sans"/>
                <a:sym typeface="Open Sans"/>
              </a:rPr>
              <a:t>libraries</a:t>
            </a:r>
          </a:p>
        </p:txBody>
      </p:sp>
      <p:sp>
        <p:nvSpPr>
          <p:cNvPr id="100" name="Shape 100"/>
          <p:cNvSpPr txBox="1"/>
          <p:nvPr/>
        </p:nvSpPr>
        <p:spPr>
          <a:xfrm>
            <a:off x="3997989" y="3535840"/>
            <a:ext cx="1647900" cy="457200"/>
          </a:xfrm>
          <a:prstGeom prst="rect">
            <a:avLst/>
          </a:prstGeom>
          <a:solidFill>
            <a:srgbClr val="D84437"/>
          </a:solid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solidFill>
                  <a:srgbClr val="FFFFFF"/>
                </a:solidFill>
                <a:latin typeface="Open Sans"/>
                <a:ea typeface="Open Sans"/>
                <a:cs typeface="Open Sans"/>
                <a:sym typeface="Open Sans"/>
              </a:rPr>
              <a:t>guest OS</a:t>
            </a:r>
          </a:p>
        </p:txBody>
      </p:sp>
      <p:sp>
        <p:nvSpPr>
          <p:cNvPr id="101" name="Shape 101"/>
          <p:cNvSpPr txBox="1"/>
          <p:nvPr/>
        </p:nvSpPr>
        <p:spPr>
          <a:xfrm>
            <a:off x="6102875" y="2040575"/>
            <a:ext cx="1977900" cy="2045700"/>
          </a:xfrm>
          <a:prstGeom prst="rect">
            <a:avLst/>
          </a:prstGeom>
          <a:solidFill>
            <a:srgbClr val="CCCCCC"/>
          </a:solidFill>
          <a:ln>
            <a:noFill/>
          </a:ln>
        </p:spPr>
        <p:txBody>
          <a:bodyPr lIns="91425" tIns="91425" rIns="91425" bIns="91425" anchor="t" anchorCtr="0">
            <a:noAutofit/>
          </a:bodyPr>
          <a:lstStyle/>
          <a:p>
            <a:pPr marL="0" marR="0" lvl="0" indent="0" algn="ctr" rtl="0">
              <a:lnSpc>
                <a:spcPct val="100000"/>
              </a:lnSpc>
              <a:spcBef>
                <a:spcPts val="0"/>
              </a:spcBef>
              <a:spcAft>
                <a:spcPts val="0"/>
              </a:spcAft>
              <a:buNone/>
            </a:pPr>
            <a:r>
              <a:rPr lang="en-GB">
                <a:latin typeface="Open Sans"/>
                <a:ea typeface="Open Sans"/>
                <a:cs typeface="Open Sans"/>
                <a:sym typeface="Open Sans"/>
              </a:rPr>
              <a:t>Guest environment</a:t>
            </a:r>
          </a:p>
        </p:txBody>
      </p:sp>
      <p:sp>
        <p:nvSpPr>
          <p:cNvPr id="102" name="Shape 102"/>
          <p:cNvSpPr txBox="1"/>
          <p:nvPr/>
        </p:nvSpPr>
        <p:spPr>
          <a:xfrm>
            <a:off x="6255250" y="2435942"/>
            <a:ext cx="1647900" cy="457200"/>
          </a:xfrm>
          <a:prstGeom prst="rect">
            <a:avLst/>
          </a:prstGeom>
          <a:solidFill>
            <a:srgbClr val="6AA84F"/>
          </a:solidFill>
          <a:ln>
            <a:noFill/>
          </a:ln>
        </p:spPr>
        <p:txBody>
          <a:bodyPr lIns="91425" tIns="91425" rIns="91425" bIns="91425" anchor="t" anchorCtr="0">
            <a:noAutofit/>
          </a:bodyPr>
          <a:lstStyle/>
          <a:p>
            <a:pPr marL="0" marR="0" lvl="0" indent="0" algn="ctr" rtl="0">
              <a:lnSpc>
                <a:spcPct val="100000"/>
              </a:lnSpc>
              <a:spcBef>
                <a:spcPts val="0"/>
              </a:spcBef>
              <a:spcAft>
                <a:spcPts val="0"/>
              </a:spcAft>
              <a:buNone/>
            </a:pPr>
            <a:r>
              <a:rPr lang="en-GB">
                <a:solidFill>
                  <a:srgbClr val="FFFFFF"/>
                </a:solidFill>
              </a:rPr>
              <a:t>app code</a:t>
            </a:r>
          </a:p>
        </p:txBody>
      </p:sp>
      <p:sp>
        <p:nvSpPr>
          <p:cNvPr id="103" name="Shape 103"/>
          <p:cNvSpPr txBox="1"/>
          <p:nvPr/>
        </p:nvSpPr>
        <p:spPr>
          <a:xfrm>
            <a:off x="6255250" y="2983709"/>
            <a:ext cx="1647900" cy="457200"/>
          </a:xfrm>
          <a:prstGeom prst="rect">
            <a:avLst/>
          </a:prstGeom>
          <a:solidFill>
            <a:srgbClr val="6AA84F"/>
          </a:solidFill>
          <a:ln>
            <a:noFill/>
          </a:ln>
        </p:spPr>
        <p:txBody>
          <a:bodyPr lIns="91425" tIns="91425" rIns="91425" bIns="91425" anchor="t" anchorCtr="0">
            <a:noAutofit/>
          </a:bodyPr>
          <a:lstStyle/>
          <a:p>
            <a:pPr marL="0" marR="0" lvl="0" indent="0" algn="ctr" rtl="0">
              <a:lnSpc>
                <a:spcPct val="100000"/>
              </a:lnSpc>
              <a:spcBef>
                <a:spcPts val="0"/>
              </a:spcBef>
              <a:spcAft>
                <a:spcPts val="0"/>
              </a:spcAft>
              <a:buNone/>
            </a:pPr>
            <a:r>
              <a:rPr lang="en-GB">
                <a:solidFill>
                  <a:srgbClr val="FFFFFF"/>
                </a:solidFill>
              </a:rPr>
              <a:t>libraries</a:t>
            </a:r>
          </a:p>
        </p:txBody>
      </p:sp>
      <p:sp>
        <p:nvSpPr>
          <p:cNvPr id="104" name="Shape 104"/>
          <p:cNvSpPr txBox="1"/>
          <p:nvPr/>
        </p:nvSpPr>
        <p:spPr>
          <a:xfrm>
            <a:off x="6255250" y="3535840"/>
            <a:ext cx="1647900" cy="457200"/>
          </a:xfrm>
          <a:prstGeom prst="rect">
            <a:avLst/>
          </a:prstGeom>
          <a:solidFill>
            <a:srgbClr val="D84437"/>
          </a:solid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solidFill>
                  <a:srgbClr val="FFFFFF"/>
                </a:solidFill>
                <a:latin typeface="Open Sans"/>
                <a:ea typeface="Open Sans"/>
                <a:cs typeface="Open Sans"/>
                <a:sym typeface="Open Sans"/>
              </a:rPr>
              <a:t>guest OS</a:t>
            </a:r>
          </a:p>
        </p:txBody>
      </p:sp>
      <p:sp>
        <p:nvSpPr>
          <p:cNvPr id="105" name="Shape 105"/>
          <p:cNvSpPr txBox="1"/>
          <p:nvPr/>
        </p:nvSpPr>
        <p:spPr>
          <a:xfrm>
            <a:off x="269075" y="3577700"/>
            <a:ext cx="1350599" cy="37349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solidFill>
                  <a:srgbClr val="75787A"/>
                </a:solidFill>
                <a:latin typeface="Open Sans"/>
                <a:ea typeface="Open Sans"/>
                <a:cs typeface="Open Sans"/>
                <a:sym typeface="Open Sans"/>
              </a:rPr>
              <a:t>redundant</a:t>
            </a:r>
          </a:p>
        </p:txBody>
      </p:sp>
      <p:sp>
        <p:nvSpPr>
          <p:cNvPr id="106" name="Shape 106"/>
          <p:cNvSpPr/>
          <p:nvPr/>
        </p:nvSpPr>
        <p:spPr>
          <a:xfrm>
            <a:off x="269075" y="3488575"/>
            <a:ext cx="7927499" cy="549300"/>
          </a:xfrm>
          <a:prstGeom prst="rect">
            <a:avLst/>
          </a:prstGeom>
          <a:noFill/>
          <a:ln w="19050" cap="flat" cmpd="sng">
            <a:solidFill>
              <a:srgbClr val="666666"/>
            </a:solidFill>
            <a:prstDash val="dash"/>
            <a:round/>
            <a:headEnd type="none" w="med" len="med"/>
            <a:tailEnd type="none" w="med" len="med"/>
          </a:ln>
        </p:spPr>
        <p:txBody>
          <a:bodyPr lIns="91425" tIns="91425" rIns="91425" bIns="91425" anchor="ctr" anchorCtr="0">
            <a:noAutofit/>
          </a:bodyPr>
          <a:lstStyle/>
          <a:p>
            <a:pPr lvl="0" rtl="0">
              <a:spcBef>
                <a:spcPts val="0"/>
              </a:spcBef>
              <a:buNone/>
            </a:pPr>
            <a:endParaRP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Shape 1341"/>
          <p:cNvSpPr/>
          <p:nvPr/>
        </p:nvSpPr>
        <p:spPr>
          <a:xfrm>
            <a:off x="4784650" y="727675"/>
            <a:ext cx="2063400" cy="3438900"/>
          </a:xfrm>
          <a:prstGeom prst="rect">
            <a:avLst/>
          </a:prstGeom>
          <a:noFill/>
          <a:ln w="76200" cap="flat" cmpd="sng">
            <a:solidFill>
              <a:srgbClr val="FF0000"/>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42" name="Shape 1342"/>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Labels</a:t>
            </a:r>
          </a:p>
        </p:txBody>
      </p:sp>
      <p:sp>
        <p:nvSpPr>
          <p:cNvPr id="1343" name="Shape 1343"/>
          <p:cNvSpPr txBox="1"/>
          <p:nvPr/>
        </p:nvSpPr>
        <p:spPr>
          <a:xfrm>
            <a:off x="381000" y="1295400"/>
            <a:ext cx="3546300" cy="3200400"/>
          </a:xfrm>
          <a:prstGeom prst="rect">
            <a:avLst/>
          </a:prstGeom>
          <a:noFill/>
          <a:ln>
            <a:noFill/>
          </a:ln>
        </p:spPr>
        <p:txBody>
          <a:bodyPr lIns="91425" tIns="91425" rIns="91425" bIns="91425" anchor="t" anchorCtr="0">
            <a:noAutofit/>
          </a:bodyPr>
          <a:lstStyle/>
          <a:p>
            <a:pPr lvl="0" rtl="0">
              <a:lnSpc>
                <a:spcPct val="100000"/>
              </a:lnSpc>
              <a:spcBef>
                <a:spcPts val="0"/>
              </a:spcBef>
              <a:spcAft>
                <a:spcPts val="1000"/>
              </a:spcAft>
              <a:buNone/>
            </a:pPr>
            <a:r>
              <a:rPr lang="en-US" sz="2400">
                <a:solidFill>
                  <a:schemeClr val="dk2"/>
                </a:solidFill>
                <a:latin typeface="Roboto"/>
                <a:ea typeface="Roboto"/>
                <a:cs typeface="Roboto"/>
                <a:sym typeface="Roboto"/>
              </a:rPr>
              <a:t>selector: “track=stable”</a:t>
            </a:r>
          </a:p>
          <a:p>
            <a:pPr lvl="0" rtl="0">
              <a:lnSpc>
                <a:spcPct val="115000"/>
              </a:lnSpc>
              <a:spcBef>
                <a:spcPts val="0"/>
              </a:spcBef>
              <a:buNone/>
            </a:pPr>
            <a:endParaRPr sz="2400">
              <a:solidFill>
                <a:schemeClr val="dk2"/>
              </a:solidFill>
              <a:latin typeface="Roboto"/>
              <a:ea typeface="Roboto"/>
              <a:cs typeface="Roboto"/>
              <a:sym typeface="Roboto"/>
            </a:endParaRPr>
          </a:p>
          <a:p>
            <a:pPr lvl="0" rtl="0">
              <a:lnSpc>
                <a:spcPct val="115000"/>
              </a:lnSpc>
              <a:spcBef>
                <a:spcPts val="0"/>
              </a:spcBef>
              <a:buNone/>
            </a:pPr>
            <a:endParaRPr sz="2400" b="1">
              <a:solidFill>
                <a:srgbClr val="666666"/>
              </a:solidFill>
              <a:latin typeface="Roboto"/>
              <a:ea typeface="Roboto"/>
              <a:cs typeface="Roboto"/>
              <a:sym typeface="Roboto"/>
            </a:endParaRPr>
          </a:p>
          <a:p>
            <a:pPr lvl="0" rtl="0">
              <a:lnSpc>
                <a:spcPct val="90000"/>
              </a:lnSpc>
              <a:spcBef>
                <a:spcPts val="1800"/>
              </a:spcBef>
              <a:buNone/>
            </a:pPr>
            <a:endParaRPr>
              <a:solidFill>
                <a:srgbClr val="ACACAC"/>
              </a:solidFill>
              <a:latin typeface="Roboto"/>
              <a:ea typeface="Roboto"/>
              <a:cs typeface="Roboto"/>
              <a:sym typeface="Roboto"/>
            </a:endParaRPr>
          </a:p>
        </p:txBody>
      </p:sp>
      <p:sp>
        <p:nvSpPr>
          <p:cNvPr id="1344" name="Shape 1344"/>
          <p:cNvSpPr/>
          <p:nvPr/>
        </p:nvSpPr>
        <p:spPr>
          <a:xfrm>
            <a:off x="4928200" y="995252"/>
            <a:ext cx="1768500" cy="1287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2400">
                <a:solidFill>
                  <a:srgbClr val="434343"/>
                </a:solidFill>
                <a:latin typeface="Roboto"/>
                <a:ea typeface="Roboto"/>
                <a:cs typeface="Roboto"/>
                <a:sym typeface="Roboto"/>
              </a:rPr>
              <a:t>Pod</a:t>
            </a:r>
          </a:p>
        </p:txBody>
      </p:sp>
      <p:sp>
        <p:nvSpPr>
          <p:cNvPr id="1345" name="Shape 1345"/>
          <p:cNvSpPr/>
          <p:nvPr/>
        </p:nvSpPr>
        <p:spPr>
          <a:xfrm>
            <a:off x="5125915" y="1739534"/>
            <a:ext cx="1373400" cy="3975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2400" b="1">
                <a:solidFill>
                  <a:srgbClr val="434343"/>
                </a:solidFill>
                <a:latin typeface="Roboto"/>
                <a:ea typeface="Roboto"/>
                <a:cs typeface="Roboto"/>
                <a:sym typeface="Roboto"/>
              </a:rPr>
              <a:t>hello</a:t>
            </a:r>
          </a:p>
        </p:txBody>
      </p:sp>
      <p:sp>
        <p:nvSpPr>
          <p:cNvPr id="1346" name="Shape 1346"/>
          <p:cNvSpPr/>
          <p:nvPr/>
        </p:nvSpPr>
        <p:spPr>
          <a:xfrm>
            <a:off x="6984500" y="995252"/>
            <a:ext cx="1768500" cy="1287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2400">
                <a:solidFill>
                  <a:srgbClr val="434343"/>
                </a:solidFill>
                <a:latin typeface="Roboto"/>
                <a:ea typeface="Roboto"/>
                <a:cs typeface="Roboto"/>
                <a:sym typeface="Roboto"/>
              </a:rPr>
              <a:t>Pod</a:t>
            </a:r>
          </a:p>
        </p:txBody>
      </p:sp>
      <p:sp>
        <p:nvSpPr>
          <p:cNvPr id="1347" name="Shape 1347"/>
          <p:cNvSpPr/>
          <p:nvPr/>
        </p:nvSpPr>
        <p:spPr>
          <a:xfrm>
            <a:off x="7182215" y="1739534"/>
            <a:ext cx="1373400" cy="3975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2400" b="1">
                <a:solidFill>
                  <a:srgbClr val="434343"/>
                </a:solidFill>
                <a:latin typeface="Roboto"/>
                <a:ea typeface="Roboto"/>
                <a:cs typeface="Roboto"/>
                <a:sym typeface="Roboto"/>
              </a:rPr>
              <a:t>hello</a:t>
            </a:r>
          </a:p>
        </p:txBody>
      </p:sp>
      <p:sp>
        <p:nvSpPr>
          <p:cNvPr id="1348" name="Shape 1348"/>
          <p:cNvSpPr txBox="1"/>
          <p:nvPr/>
        </p:nvSpPr>
        <p:spPr>
          <a:xfrm>
            <a:off x="4928200" y="2677750"/>
            <a:ext cx="1768500" cy="1079700"/>
          </a:xfrm>
          <a:prstGeom prst="rect">
            <a:avLst/>
          </a:prstGeom>
          <a:noFill/>
          <a:ln w="38100" cap="flat" cmpd="sng">
            <a:solidFill>
              <a:srgbClr val="FF0000"/>
            </a:solidFill>
            <a:prstDash val="dash"/>
            <a:round/>
            <a:headEnd type="none" w="med" len="med"/>
            <a:tailEnd type="none" w="med" len="med"/>
          </a:ln>
        </p:spPr>
        <p:txBody>
          <a:bodyPr lIns="91425" tIns="91425" rIns="91425" bIns="91425" anchor="t" anchorCtr="0">
            <a:noAutofit/>
          </a:bodyPr>
          <a:lstStyle/>
          <a:p>
            <a:pPr lvl="0" rtl="0">
              <a:spcBef>
                <a:spcPts val="0"/>
              </a:spcBef>
              <a:buNone/>
            </a:pPr>
            <a:r>
              <a:rPr lang="en-US" sz="1800">
                <a:latin typeface="Roboto"/>
                <a:ea typeface="Roboto"/>
                <a:cs typeface="Roboto"/>
                <a:sym typeface="Roboto"/>
              </a:rPr>
              <a:t>labels:</a:t>
            </a:r>
            <a:br>
              <a:rPr lang="en-US" sz="1800">
                <a:latin typeface="Roboto"/>
                <a:ea typeface="Roboto"/>
                <a:cs typeface="Roboto"/>
                <a:sym typeface="Roboto"/>
              </a:rPr>
            </a:br>
            <a:r>
              <a:rPr lang="en-US" sz="1800">
                <a:latin typeface="Roboto"/>
                <a:ea typeface="Roboto"/>
                <a:cs typeface="Roboto"/>
                <a:sym typeface="Roboto"/>
              </a:rPr>
              <a:t>    version: v1</a:t>
            </a:r>
          </a:p>
          <a:p>
            <a:pPr lvl="0" rtl="0">
              <a:spcBef>
                <a:spcPts val="0"/>
              </a:spcBef>
              <a:buNone/>
            </a:pPr>
            <a:r>
              <a:rPr lang="en-US" sz="1800">
                <a:latin typeface="Roboto"/>
                <a:ea typeface="Roboto"/>
                <a:cs typeface="Roboto"/>
                <a:sym typeface="Roboto"/>
              </a:rPr>
              <a:t>    </a:t>
            </a:r>
            <a:r>
              <a:rPr lang="en-US" sz="1800" b="1">
                <a:solidFill>
                  <a:srgbClr val="FF0000"/>
                </a:solidFill>
                <a:latin typeface="Roboto"/>
                <a:ea typeface="Roboto"/>
                <a:cs typeface="Roboto"/>
                <a:sym typeface="Roboto"/>
              </a:rPr>
              <a:t>track: stable</a:t>
            </a:r>
          </a:p>
          <a:p>
            <a:pPr lvl="0" rtl="0">
              <a:spcBef>
                <a:spcPts val="0"/>
              </a:spcBef>
              <a:buNone/>
            </a:pPr>
            <a:endParaRPr/>
          </a:p>
          <a:p>
            <a:pPr lvl="0" rtl="0">
              <a:spcBef>
                <a:spcPts val="0"/>
              </a:spcBef>
              <a:buNone/>
            </a:pPr>
            <a:endParaRPr/>
          </a:p>
          <a:p>
            <a:pPr lvl="0" rtl="0">
              <a:spcBef>
                <a:spcPts val="0"/>
              </a:spcBef>
              <a:buNone/>
            </a:pPr>
            <a:endParaRPr/>
          </a:p>
        </p:txBody>
      </p:sp>
      <p:sp>
        <p:nvSpPr>
          <p:cNvPr id="1349" name="Shape 1349"/>
          <p:cNvSpPr txBox="1"/>
          <p:nvPr/>
        </p:nvSpPr>
        <p:spPr>
          <a:xfrm>
            <a:off x="6984675" y="2677750"/>
            <a:ext cx="1768500" cy="1079700"/>
          </a:xfrm>
          <a:prstGeom prst="rect">
            <a:avLst/>
          </a:prstGeom>
          <a:noFill/>
          <a:ln w="38100" cap="flat" cmpd="sng">
            <a:solidFill>
              <a:srgbClr val="000000"/>
            </a:solidFill>
            <a:prstDash val="dash"/>
            <a:round/>
            <a:headEnd type="none" w="med" len="med"/>
            <a:tailEnd type="none" w="med" len="med"/>
          </a:ln>
        </p:spPr>
        <p:txBody>
          <a:bodyPr lIns="91425" tIns="91425" rIns="91425" bIns="91425" anchor="t" anchorCtr="0">
            <a:noAutofit/>
          </a:bodyPr>
          <a:lstStyle/>
          <a:p>
            <a:pPr lvl="0" rtl="0">
              <a:spcBef>
                <a:spcPts val="0"/>
              </a:spcBef>
              <a:buNone/>
            </a:pPr>
            <a:r>
              <a:rPr lang="en-US" sz="1800">
                <a:latin typeface="Roboto"/>
                <a:ea typeface="Roboto"/>
                <a:cs typeface="Roboto"/>
                <a:sym typeface="Roboto"/>
              </a:rPr>
              <a:t>labels:</a:t>
            </a:r>
            <a:br>
              <a:rPr lang="en-US" sz="2400">
                <a:latin typeface="Roboto"/>
                <a:ea typeface="Roboto"/>
                <a:cs typeface="Roboto"/>
                <a:sym typeface="Roboto"/>
              </a:rPr>
            </a:br>
            <a:r>
              <a:rPr lang="en-US" sz="1800">
                <a:latin typeface="Roboto"/>
                <a:ea typeface="Roboto"/>
                <a:cs typeface="Roboto"/>
                <a:sym typeface="Roboto"/>
              </a:rPr>
              <a:t>    version: v1</a:t>
            </a:r>
          </a:p>
          <a:p>
            <a:pPr lvl="0" rtl="0">
              <a:spcBef>
                <a:spcPts val="0"/>
              </a:spcBef>
              <a:buNone/>
            </a:pPr>
            <a:r>
              <a:rPr lang="en-US" sz="1800">
                <a:latin typeface="Roboto"/>
                <a:ea typeface="Roboto"/>
                <a:cs typeface="Roboto"/>
                <a:sym typeface="Roboto"/>
              </a:rPr>
              <a:t>    track: test</a:t>
            </a:r>
          </a:p>
          <a:p>
            <a:pPr lvl="0" rt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3691806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Shape 1354"/>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Services</a:t>
            </a:r>
          </a:p>
        </p:txBody>
      </p:sp>
      <p:sp>
        <p:nvSpPr>
          <p:cNvPr id="1355" name="Shape 1355"/>
          <p:cNvSpPr txBox="1"/>
          <p:nvPr/>
        </p:nvSpPr>
        <p:spPr>
          <a:xfrm>
            <a:off x="381000" y="1295400"/>
            <a:ext cx="4165500" cy="3200400"/>
          </a:xfrm>
          <a:prstGeom prst="rect">
            <a:avLst/>
          </a:prstGeom>
          <a:noFill/>
          <a:ln>
            <a:noFill/>
          </a:ln>
        </p:spPr>
        <p:txBody>
          <a:bodyPr lIns="91425" tIns="91425" rIns="91425" bIns="91425" anchor="t" anchorCtr="0">
            <a:noAutofit/>
          </a:bodyPr>
          <a:lstStyle/>
          <a:p>
            <a:pPr lvl="0" rtl="0">
              <a:lnSpc>
                <a:spcPct val="100000"/>
              </a:lnSpc>
              <a:spcBef>
                <a:spcPts val="0"/>
              </a:spcBef>
              <a:spcAft>
                <a:spcPts val="1000"/>
              </a:spcAft>
              <a:buNone/>
            </a:pPr>
            <a:r>
              <a:rPr lang="en-US" sz="2400">
                <a:solidFill>
                  <a:schemeClr val="dk2"/>
                </a:solidFill>
                <a:latin typeface="Roboto"/>
                <a:ea typeface="Roboto"/>
                <a:cs typeface="Roboto"/>
                <a:sym typeface="Roboto"/>
              </a:rPr>
              <a:t>Persistent Endpoint for Pods</a:t>
            </a:r>
          </a:p>
          <a:p>
            <a:pPr marL="342900" lvl="0" indent="-317500" rtl="0">
              <a:lnSpc>
                <a:spcPct val="100000"/>
              </a:lnSpc>
              <a:spcBef>
                <a:spcPts val="0"/>
              </a:spcBef>
              <a:spcAft>
                <a:spcPts val="1000"/>
              </a:spcAft>
              <a:buClr>
                <a:schemeClr val="dk2"/>
              </a:buClr>
              <a:buSzPct val="100000"/>
              <a:buFont typeface="Roboto"/>
              <a:buChar char="•"/>
            </a:pPr>
            <a:r>
              <a:rPr lang="en-US" sz="2400">
                <a:solidFill>
                  <a:schemeClr val="dk2"/>
                </a:solidFill>
                <a:latin typeface="Roboto"/>
                <a:ea typeface="Roboto"/>
                <a:cs typeface="Roboto"/>
                <a:sym typeface="Roboto"/>
              </a:rPr>
              <a:t>Use Labels to </a:t>
            </a:r>
            <a:br>
              <a:rPr lang="en-US" sz="2400">
                <a:solidFill>
                  <a:schemeClr val="dk2"/>
                </a:solidFill>
                <a:latin typeface="Roboto"/>
                <a:ea typeface="Roboto"/>
                <a:cs typeface="Roboto"/>
                <a:sym typeface="Roboto"/>
              </a:rPr>
            </a:br>
            <a:r>
              <a:rPr lang="en-US" sz="2400">
                <a:solidFill>
                  <a:schemeClr val="dk2"/>
                </a:solidFill>
                <a:latin typeface="Roboto"/>
                <a:ea typeface="Roboto"/>
                <a:cs typeface="Roboto"/>
                <a:sym typeface="Roboto"/>
              </a:rPr>
              <a:t>Select Pods</a:t>
            </a:r>
          </a:p>
          <a:p>
            <a:pPr marL="342900" lvl="0" indent="-317500" rtl="0">
              <a:lnSpc>
                <a:spcPct val="115000"/>
              </a:lnSpc>
              <a:spcBef>
                <a:spcPts val="0"/>
              </a:spcBef>
              <a:buClr>
                <a:schemeClr val="dk2"/>
              </a:buClr>
              <a:buSzPct val="100000"/>
              <a:buFont typeface="Roboto"/>
              <a:buChar char="•"/>
            </a:pPr>
            <a:r>
              <a:rPr lang="en-US" sz="2400">
                <a:solidFill>
                  <a:schemeClr val="dk2"/>
                </a:solidFill>
                <a:latin typeface="Roboto"/>
                <a:ea typeface="Roboto"/>
                <a:cs typeface="Roboto"/>
                <a:sym typeface="Roboto"/>
              </a:rPr>
              <a:t>Internal or </a:t>
            </a:r>
            <a:br>
              <a:rPr lang="en-US" sz="2400">
                <a:solidFill>
                  <a:schemeClr val="dk2"/>
                </a:solidFill>
                <a:latin typeface="Roboto"/>
                <a:ea typeface="Roboto"/>
                <a:cs typeface="Roboto"/>
                <a:sym typeface="Roboto"/>
              </a:rPr>
            </a:br>
            <a:r>
              <a:rPr lang="en-US" sz="2400">
                <a:solidFill>
                  <a:schemeClr val="dk2"/>
                </a:solidFill>
                <a:latin typeface="Roboto"/>
                <a:ea typeface="Roboto"/>
                <a:cs typeface="Roboto"/>
                <a:sym typeface="Roboto"/>
              </a:rPr>
              <a:t>External IPs</a:t>
            </a:r>
          </a:p>
          <a:p>
            <a:pPr lvl="0" rtl="0">
              <a:lnSpc>
                <a:spcPct val="115000"/>
              </a:lnSpc>
              <a:spcBef>
                <a:spcPts val="0"/>
              </a:spcBef>
              <a:buNone/>
            </a:pPr>
            <a:endParaRPr sz="2400" b="1">
              <a:solidFill>
                <a:srgbClr val="666666"/>
              </a:solidFill>
              <a:latin typeface="Roboto"/>
              <a:ea typeface="Roboto"/>
              <a:cs typeface="Roboto"/>
              <a:sym typeface="Roboto"/>
            </a:endParaRPr>
          </a:p>
          <a:p>
            <a:pPr lvl="0" rtl="0">
              <a:lnSpc>
                <a:spcPct val="90000"/>
              </a:lnSpc>
              <a:spcBef>
                <a:spcPts val="1800"/>
              </a:spcBef>
              <a:buNone/>
            </a:pPr>
            <a:endParaRPr>
              <a:solidFill>
                <a:srgbClr val="ACACAC"/>
              </a:solidFill>
              <a:latin typeface="Roboto"/>
              <a:ea typeface="Roboto"/>
              <a:cs typeface="Roboto"/>
              <a:sym typeface="Roboto"/>
            </a:endParaRPr>
          </a:p>
        </p:txBody>
      </p:sp>
      <p:sp>
        <p:nvSpPr>
          <p:cNvPr id="1356" name="Shape 1356"/>
          <p:cNvSpPr txBox="1"/>
          <p:nvPr/>
        </p:nvSpPr>
        <p:spPr>
          <a:xfrm>
            <a:off x="381000" y="3048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endParaRPr sz="2800" b="1">
              <a:solidFill>
                <a:srgbClr val="75787A"/>
              </a:solidFill>
              <a:latin typeface="Roboto"/>
              <a:ea typeface="Roboto"/>
              <a:cs typeface="Roboto"/>
              <a:sym typeface="Roboto"/>
            </a:endParaRPr>
          </a:p>
          <a:p>
            <a:pPr lvl="0" rtl="0">
              <a:lnSpc>
                <a:spcPct val="90000"/>
              </a:lnSpc>
              <a:spcBef>
                <a:spcPts val="0"/>
              </a:spcBef>
              <a:buNone/>
            </a:pPr>
            <a:endParaRPr sz="2800" b="1">
              <a:solidFill>
                <a:srgbClr val="75787A"/>
              </a:solidFill>
              <a:latin typeface="Roboto"/>
              <a:ea typeface="Roboto"/>
              <a:cs typeface="Roboto"/>
              <a:sym typeface="Roboto"/>
            </a:endParaRPr>
          </a:p>
          <a:p>
            <a:pPr lvl="0" rtl="0">
              <a:lnSpc>
                <a:spcPct val="90000"/>
              </a:lnSpc>
              <a:spcBef>
                <a:spcPts val="0"/>
              </a:spcBef>
              <a:buNone/>
            </a:pPr>
            <a:endParaRPr sz="2800" b="1">
              <a:solidFill>
                <a:srgbClr val="75787A"/>
              </a:solidFill>
              <a:latin typeface="Roboto"/>
              <a:ea typeface="Roboto"/>
              <a:cs typeface="Roboto"/>
              <a:sym typeface="Roboto"/>
            </a:endParaRPr>
          </a:p>
          <a:p>
            <a:pPr lvl="0" rtl="0">
              <a:lnSpc>
                <a:spcPct val="90000"/>
              </a:lnSpc>
              <a:spcBef>
                <a:spcPts val="0"/>
              </a:spcBef>
              <a:buNone/>
            </a:pPr>
            <a:endParaRPr sz="2800" b="1">
              <a:solidFill>
                <a:srgbClr val="75787A"/>
              </a:solidFill>
              <a:latin typeface="Roboto"/>
              <a:ea typeface="Roboto"/>
              <a:cs typeface="Roboto"/>
              <a:sym typeface="Roboto"/>
            </a:endParaRPr>
          </a:p>
        </p:txBody>
      </p:sp>
      <p:grpSp>
        <p:nvGrpSpPr>
          <p:cNvPr id="1357" name="Shape 1357"/>
          <p:cNvGrpSpPr/>
          <p:nvPr/>
        </p:nvGrpSpPr>
        <p:grpSpPr>
          <a:xfrm>
            <a:off x="7785529" y="2987007"/>
            <a:ext cx="804038" cy="585282"/>
            <a:chOff x="3077404" y="2241347"/>
            <a:chExt cx="1199700" cy="866700"/>
          </a:xfrm>
        </p:grpSpPr>
        <p:sp>
          <p:nvSpPr>
            <p:cNvPr id="1358" name="Shape 1358"/>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1200">
                  <a:solidFill>
                    <a:srgbClr val="434343"/>
                  </a:solidFill>
                  <a:latin typeface="Roboto"/>
                  <a:ea typeface="Roboto"/>
                  <a:cs typeface="Roboto"/>
                  <a:sym typeface="Roboto"/>
                </a:rPr>
                <a:t>Pod</a:t>
              </a:r>
            </a:p>
          </p:txBody>
        </p:sp>
        <p:sp>
          <p:nvSpPr>
            <p:cNvPr id="1359" name="Shape 1359"/>
            <p:cNvSpPr/>
            <p:nvPr/>
          </p:nvSpPr>
          <p:spPr>
            <a:xfrm>
              <a:off x="3211508" y="2722260"/>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hello</a:t>
              </a:r>
            </a:p>
          </p:txBody>
        </p:sp>
      </p:grpSp>
      <p:sp>
        <p:nvSpPr>
          <p:cNvPr id="1360" name="Shape 1360"/>
          <p:cNvSpPr/>
          <p:nvPr/>
        </p:nvSpPr>
        <p:spPr>
          <a:xfrm>
            <a:off x="5462550" y="1702350"/>
            <a:ext cx="1128300" cy="3984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Service</a:t>
            </a:r>
          </a:p>
        </p:txBody>
      </p:sp>
      <p:cxnSp>
        <p:nvCxnSpPr>
          <p:cNvPr id="1361" name="Shape 1361"/>
          <p:cNvCxnSpPr>
            <a:stCxn id="1360" idx="2"/>
            <a:endCxn id="1358" idx="0"/>
          </p:cNvCxnSpPr>
          <p:nvPr/>
        </p:nvCxnSpPr>
        <p:spPr>
          <a:xfrm>
            <a:off x="6026700" y="2100750"/>
            <a:ext cx="2160900" cy="886200"/>
          </a:xfrm>
          <a:prstGeom prst="straightConnector1">
            <a:avLst/>
          </a:prstGeom>
          <a:noFill/>
          <a:ln w="19050" cap="flat" cmpd="sng">
            <a:solidFill>
              <a:srgbClr val="F4B400"/>
            </a:solidFill>
            <a:prstDash val="solid"/>
            <a:round/>
            <a:headEnd type="none" w="lg" len="lg"/>
            <a:tailEnd type="none" w="lg" len="lg"/>
          </a:ln>
        </p:spPr>
      </p:cxnSp>
      <p:cxnSp>
        <p:nvCxnSpPr>
          <p:cNvPr id="1362" name="Shape 1362"/>
          <p:cNvCxnSpPr>
            <a:stCxn id="1363" idx="2"/>
            <a:endCxn id="1360" idx="0"/>
          </p:cNvCxnSpPr>
          <p:nvPr/>
        </p:nvCxnSpPr>
        <p:spPr>
          <a:xfrm>
            <a:off x="6026700" y="1466850"/>
            <a:ext cx="0" cy="235500"/>
          </a:xfrm>
          <a:prstGeom prst="straightConnector1">
            <a:avLst/>
          </a:prstGeom>
          <a:noFill/>
          <a:ln w="19050" cap="flat" cmpd="sng">
            <a:solidFill>
              <a:srgbClr val="F4B400"/>
            </a:solidFill>
            <a:prstDash val="solid"/>
            <a:round/>
            <a:headEnd type="none" w="lg" len="lg"/>
            <a:tailEnd type="none" w="lg" len="lg"/>
          </a:ln>
        </p:spPr>
      </p:cxnSp>
      <p:grpSp>
        <p:nvGrpSpPr>
          <p:cNvPr id="1364" name="Shape 1364"/>
          <p:cNvGrpSpPr/>
          <p:nvPr/>
        </p:nvGrpSpPr>
        <p:grpSpPr>
          <a:xfrm>
            <a:off x="5619054" y="2973469"/>
            <a:ext cx="804038" cy="585282"/>
            <a:chOff x="3077404" y="2241347"/>
            <a:chExt cx="1199700" cy="866700"/>
          </a:xfrm>
        </p:grpSpPr>
        <p:sp>
          <p:nvSpPr>
            <p:cNvPr id="1365" name="Shape 1365"/>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1200">
                  <a:solidFill>
                    <a:srgbClr val="434343"/>
                  </a:solidFill>
                  <a:latin typeface="Roboto"/>
                  <a:ea typeface="Roboto"/>
                  <a:cs typeface="Roboto"/>
                  <a:sym typeface="Roboto"/>
                </a:rPr>
                <a:t>Pod</a:t>
              </a:r>
            </a:p>
          </p:txBody>
        </p:sp>
        <p:sp>
          <p:nvSpPr>
            <p:cNvPr id="1366" name="Shape 1366"/>
            <p:cNvSpPr/>
            <p:nvPr/>
          </p:nvSpPr>
          <p:spPr>
            <a:xfrm>
              <a:off x="3211769" y="2742362"/>
              <a:ext cx="931499"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hello</a:t>
              </a:r>
            </a:p>
          </p:txBody>
        </p:sp>
      </p:grpSp>
      <p:sp>
        <p:nvSpPr>
          <p:cNvPr id="1367" name="Shape 1367"/>
          <p:cNvSpPr/>
          <p:nvPr/>
        </p:nvSpPr>
        <p:spPr>
          <a:xfrm>
            <a:off x="3452929" y="2973469"/>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1200">
                <a:solidFill>
                  <a:srgbClr val="434343"/>
                </a:solidFill>
                <a:latin typeface="Roboto"/>
                <a:ea typeface="Roboto"/>
                <a:cs typeface="Roboto"/>
                <a:sym typeface="Roboto"/>
              </a:rPr>
              <a:t>Pod</a:t>
            </a:r>
          </a:p>
        </p:txBody>
      </p:sp>
      <p:sp>
        <p:nvSpPr>
          <p:cNvPr id="1368" name="Shape 1368"/>
          <p:cNvSpPr/>
          <p:nvPr/>
        </p:nvSpPr>
        <p:spPr>
          <a:xfrm>
            <a:off x="3542805" y="3311805"/>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hello</a:t>
            </a:r>
          </a:p>
        </p:txBody>
      </p:sp>
      <p:cxnSp>
        <p:nvCxnSpPr>
          <p:cNvPr id="1369" name="Shape 1369"/>
          <p:cNvCxnSpPr/>
          <p:nvPr/>
        </p:nvCxnSpPr>
        <p:spPr>
          <a:xfrm flipH="1">
            <a:off x="6021000" y="2100749"/>
            <a:ext cx="5700" cy="872700"/>
          </a:xfrm>
          <a:prstGeom prst="straightConnector1">
            <a:avLst/>
          </a:prstGeom>
          <a:noFill/>
          <a:ln w="19050" cap="flat" cmpd="sng">
            <a:solidFill>
              <a:srgbClr val="F4B400"/>
            </a:solidFill>
            <a:prstDash val="solid"/>
            <a:round/>
            <a:headEnd type="none" w="lg" len="lg"/>
            <a:tailEnd type="none" w="lg" len="lg"/>
          </a:ln>
        </p:spPr>
      </p:cxnSp>
      <p:cxnSp>
        <p:nvCxnSpPr>
          <p:cNvPr id="1370" name="Shape 1370"/>
          <p:cNvCxnSpPr/>
          <p:nvPr/>
        </p:nvCxnSpPr>
        <p:spPr>
          <a:xfrm flipH="1">
            <a:off x="3855000" y="2100749"/>
            <a:ext cx="2171700" cy="872700"/>
          </a:xfrm>
          <a:prstGeom prst="straightConnector1">
            <a:avLst/>
          </a:prstGeom>
          <a:noFill/>
          <a:ln w="19050" cap="flat" cmpd="sng">
            <a:solidFill>
              <a:srgbClr val="F4B400"/>
            </a:solidFill>
            <a:prstDash val="solid"/>
            <a:round/>
            <a:headEnd type="none" w="lg" len="lg"/>
            <a:tailEnd type="none" w="lg" len="lg"/>
          </a:ln>
        </p:spPr>
      </p:cxnSp>
    </p:spTree>
    <p:extLst>
      <p:ext uri="{BB962C8B-B14F-4D97-AF65-F5344CB8AC3E}">
        <p14:creationId xmlns:p14="http://schemas.microsoft.com/office/powerpoint/2010/main" val="29540708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781"/>
          <p:cNvSpPr txBox="1">
            <a:spLocks/>
          </p:cNvSpPr>
          <p:nvPr/>
        </p:nvSpPr>
        <p:spPr>
          <a:xfrm>
            <a:off x="469789" y="2114550"/>
            <a:ext cx="8229600" cy="914400"/>
          </a:xfrm>
          <a:prstGeom prst="rect">
            <a:avLst/>
          </a:prstGeom>
          <a:solidFill>
            <a:schemeClr val="accent1">
              <a:lumMod val="60000"/>
              <a:lumOff val="40000"/>
            </a:schemeClr>
          </a:solidFill>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stStyle>
          <a:p>
            <a:r>
              <a:rPr lang="en-US" sz="6000" dirty="0">
                <a:solidFill>
                  <a:schemeClr val="bg1"/>
                </a:solidFill>
              </a:rPr>
              <a:t>Deployments</a:t>
            </a:r>
          </a:p>
        </p:txBody>
      </p:sp>
    </p:spTree>
    <p:extLst>
      <p:ext uri="{BB962C8B-B14F-4D97-AF65-F5344CB8AC3E}">
        <p14:creationId xmlns:p14="http://schemas.microsoft.com/office/powerpoint/2010/main" val="39442247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Shape 1388"/>
          <p:cNvSpPr txBox="1"/>
          <p:nvPr/>
        </p:nvSpPr>
        <p:spPr>
          <a:xfrm>
            <a:off x="390975" y="443250"/>
            <a:ext cx="5922300" cy="1888500"/>
          </a:xfrm>
          <a:prstGeom prst="rect">
            <a:avLst/>
          </a:prstGeom>
          <a:noFill/>
          <a:ln>
            <a:noFill/>
          </a:ln>
        </p:spPr>
        <p:txBody>
          <a:bodyPr lIns="91425" tIns="91425" rIns="91425" bIns="91425" anchor="ctr" anchorCtr="0">
            <a:noAutofit/>
          </a:bodyPr>
          <a:lstStyle/>
          <a:p>
            <a:pPr lvl="0" rtl="0">
              <a:spcBef>
                <a:spcPts val="0"/>
              </a:spcBef>
              <a:spcAft>
                <a:spcPts val="2000"/>
              </a:spcAft>
              <a:buNone/>
            </a:pPr>
            <a:r>
              <a:rPr lang="en-US" sz="2400">
                <a:solidFill>
                  <a:srgbClr val="75787A"/>
                </a:solidFill>
                <a:latin typeface="Roboto"/>
                <a:ea typeface="Roboto"/>
                <a:cs typeface="Roboto"/>
                <a:sym typeface="Roboto"/>
              </a:rPr>
              <a:t>Drive current state towards desired state</a:t>
            </a:r>
          </a:p>
        </p:txBody>
      </p:sp>
      <p:sp>
        <p:nvSpPr>
          <p:cNvPr id="1389" name="Shape 1389"/>
          <p:cNvSpPr txBox="1"/>
          <p:nvPr/>
        </p:nvSpPr>
        <p:spPr>
          <a:xfrm>
            <a:off x="390975" y="443250"/>
            <a:ext cx="8229600" cy="585300"/>
          </a:xfrm>
          <a:prstGeom prst="rect">
            <a:avLst/>
          </a:prstGeom>
          <a:noFill/>
          <a:ln>
            <a:noFill/>
          </a:ln>
        </p:spPr>
        <p:txBody>
          <a:bodyPr lIns="91425" tIns="91425" rIns="91425" bIns="91425" anchor="t" anchorCtr="0">
            <a:noAutofit/>
          </a:bodyPr>
          <a:lstStyle/>
          <a:p>
            <a:pPr lvl="0" rtl="0">
              <a:lnSpc>
                <a:spcPct val="90000"/>
              </a:lnSpc>
              <a:spcBef>
                <a:spcPts val="0"/>
              </a:spcBef>
              <a:buClr>
                <a:schemeClr val="dk1"/>
              </a:buClr>
              <a:buSzPct val="39285"/>
              <a:buFont typeface="Arial"/>
              <a:buNone/>
            </a:pPr>
            <a:r>
              <a:rPr lang="en-US" sz="2800" b="1">
                <a:solidFill>
                  <a:srgbClr val="75787A"/>
                </a:solidFill>
                <a:latin typeface="Roboto"/>
                <a:ea typeface="Roboto"/>
                <a:cs typeface="Roboto"/>
                <a:sym typeface="Roboto"/>
              </a:rPr>
              <a:t>Deployments</a:t>
            </a:r>
          </a:p>
          <a:p>
            <a:pPr lvl="0" rtl="0">
              <a:lnSpc>
                <a:spcPct val="90000"/>
              </a:lnSpc>
              <a:spcBef>
                <a:spcPts val="0"/>
              </a:spcBef>
              <a:buNone/>
            </a:pPr>
            <a:endParaRPr sz="2800" b="1">
              <a:solidFill>
                <a:srgbClr val="75787A"/>
              </a:solidFill>
              <a:latin typeface="Roboto"/>
              <a:ea typeface="Roboto"/>
              <a:cs typeface="Roboto"/>
              <a:sym typeface="Roboto"/>
            </a:endParaRPr>
          </a:p>
        </p:txBody>
      </p:sp>
      <p:sp>
        <p:nvSpPr>
          <p:cNvPr id="1390" name="Shape 1390"/>
          <p:cNvSpPr/>
          <p:nvPr/>
        </p:nvSpPr>
        <p:spPr>
          <a:xfrm>
            <a:off x="1101685" y="29795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Node1</a:t>
            </a:r>
          </a:p>
        </p:txBody>
      </p:sp>
      <p:sp>
        <p:nvSpPr>
          <p:cNvPr id="1391" name="Shape 1391"/>
          <p:cNvSpPr/>
          <p:nvPr/>
        </p:nvSpPr>
        <p:spPr>
          <a:xfrm>
            <a:off x="3268060" y="29795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Node2</a:t>
            </a:r>
          </a:p>
        </p:txBody>
      </p:sp>
      <p:sp>
        <p:nvSpPr>
          <p:cNvPr id="1392" name="Shape 1392"/>
          <p:cNvSpPr/>
          <p:nvPr/>
        </p:nvSpPr>
        <p:spPr>
          <a:xfrm>
            <a:off x="5434435" y="29795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Node3</a:t>
            </a:r>
          </a:p>
        </p:txBody>
      </p:sp>
      <p:grpSp>
        <p:nvGrpSpPr>
          <p:cNvPr id="1393" name="Shape 1393"/>
          <p:cNvGrpSpPr/>
          <p:nvPr/>
        </p:nvGrpSpPr>
        <p:grpSpPr>
          <a:xfrm>
            <a:off x="2183454" y="3290944"/>
            <a:ext cx="804038" cy="585282"/>
            <a:chOff x="3191102" y="2241347"/>
            <a:chExt cx="1199700" cy="866700"/>
          </a:xfrm>
        </p:grpSpPr>
        <p:sp>
          <p:nvSpPr>
            <p:cNvPr id="1394" name="Shape 1394"/>
            <p:cNvSpPr/>
            <p:nvPr/>
          </p:nvSpPr>
          <p:spPr>
            <a:xfrm>
              <a:off x="3191102"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395" name="Shape 1395"/>
            <p:cNvSpPr/>
            <p:nvPr/>
          </p:nvSpPr>
          <p:spPr>
            <a:xfrm>
              <a:off x="3325205" y="2742362"/>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Clr>
                  <a:schemeClr val="dk1"/>
                </a:buClr>
                <a:buSzPct val="100000"/>
                <a:buFont typeface="Arial"/>
                <a:buNone/>
              </a:pPr>
              <a:r>
                <a:rPr lang="en-US" sz="1100" b="1">
                  <a:solidFill>
                    <a:srgbClr val="434343"/>
                  </a:solidFill>
                  <a:latin typeface="Roboto"/>
                  <a:ea typeface="Roboto"/>
                  <a:cs typeface="Roboto"/>
                  <a:sym typeface="Roboto"/>
                </a:rPr>
                <a:t>hello</a:t>
              </a:r>
            </a:p>
          </p:txBody>
        </p:sp>
      </p:grpSp>
      <p:sp>
        <p:nvSpPr>
          <p:cNvPr id="1396" name="Shape 1396"/>
          <p:cNvSpPr txBox="1"/>
          <p:nvPr/>
        </p:nvSpPr>
        <p:spPr>
          <a:xfrm>
            <a:off x="428725" y="1591225"/>
            <a:ext cx="2093700" cy="1079700"/>
          </a:xfrm>
          <a:prstGeom prst="rect">
            <a:avLst/>
          </a:prstGeom>
          <a:noFill/>
          <a:ln>
            <a:noFill/>
          </a:ln>
        </p:spPr>
        <p:txBody>
          <a:bodyPr lIns="91425" tIns="91425" rIns="91425" bIns="91425" anchor="t" anchorCtr="0">
            <a:noAutofit/>
          </a:bodyPr>
          <a:lstStyle/>
          <a:p>
            <a:pPr lvl="0" rtl="0">
              <a:spcBef>
                <a:spcPts val="0"/>
              </a:spcBef>
              <a:buNone/>
            </a:pPr>
            <a:r>
              <a:rPr lang="en-US" sz="2400">
                <a:solidFill>
                  <a:srgbClr val="666666"/>
                </a:solidFill>
                <a:latin typeface="Roboto"/>
                <a:ea typeface="Roboto"/>
                <a:cs typeface="Roboto"/>
                <a:sym typeface="Roboto"/>
              </a:rPr>
              <a:t>app: hello</a:t>
            </a:r>
          </a:p>
          <a:p>
            <a:pPr lvl="0" rtl="0">
              <a:spcBef>
                <a:spcPts val="0"/>
              </a:spcBef>
              <a:buNone/>
            </a:pPr>
            <a:r>
              <a:rPr lang="en-US" sz="2400">
                <a:solidFill>
                  <a:srgbClr val="666666"/>
                </a:solidFill>
                <a:latin typeface="Roboto"/>
                <a:ea typeface="Roboto"/>
                <a:cs typeface="Roboto"/>
                <a:sym typeface="Roboto"/>
              </a:rPr>
              <a:t>replicas: 1</a:t>
            </a:r>
          </a:p>
          <a:p>
            <a:pPr lvl="0" rt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3418142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Shape 1401"/>
          <p:cNvSpPr txBox="1"/>
          <p:nvPr/>
        </p:nvSpPr>
        <p:spPr>
          <a:xfrm>
            <a:off x="390975" y="443250"/>
            <a:ext cx="5922300" cy="1888500"/>
          </a:xfrm>
          <a:prstGeom prst="rect">
            <a:avLst/>
          </a:prstGeom>
          <a:noFill/>
          <a:ln>
            <a:noFill/>
          </a:ln>
        </p:spPr>
        <p:txBody>
          <a:bodyPr lIns="91425" tIns="91425" rIns="91425" bIns="91425" anchor="ctr" anchorCtr="0">
            <a:noAutofit/>
          </a:bodyPr>
          <a:lstStyle/>
          <a:p>
            <a:pPr lvl="0" rtl="0">
              <a:spcBef>
                <a:spcPts val="0"/>
              </a:spcBef>
              <a:spcAft>
                <a:spcPts val="2000"/>
              </a:spcAft>
              <a:buNone/>
            </a:pPr>
            <a:r>
              <a:rPr lang="en-US" sz="2400">
                <a:solidFill>
                  <a:srgbClr val="75787A"/>
                </a:solidFill>
                <a:latin typeface="Roboto"/>
                <a:ea typeface="Roboto"/>
                <a:cs typeface="Roboto"/>
                <a:sym typeface="Roboto"/>
              </a:rPr>
              <a:t>Drive current state towards desired state</a:t>
            </a:r>
          </a:p>
        </p:txBody>
      </p:sp>
      <p:sp>
        <p:nvSpPr>
          <p:cNvPr id="1402" name="Shape 1402"/>
          <p:cNvSpPr txBox="1"/>
          <p:nvPr/>
        </p:nvSpPr>
        <p:spPr>
          <a:xfrm>
            <a:off x="390975" y="443250"/>
            <a:ext cx="8229600" cy="585300"/>
          </a:xfrm>
          <a:prstGeom prst="rect">
            <a:avLst/>
          </a:prstGeom>
          <a:noFill/>
          <a:ln>
            <a:noFill/>
          </a:ln>
        </p:spPr>
        <p:txBody>
          <a:bodyPr lIns="91425" tIns="91425" rIns="91425" bIns="91425" anchor="t" anchorCtr="0">
            <a:noAutofit/>
          </a:bodyPr>
          <a:lstStyle/>
          <a:p>
            <a:pPr lvl="0" rtl="0">
              <a:lnSpc>
                <a:spcPct val="90000"/>
              </a:lnSpc>
              <a:spcBef>
                <a:spcPts val="0"/>
              </a:spcBef>
              <a:buClr>
                <a:schemeClr val="dk1"/>
              </a:buClr>
              <a:buSzPct val="39285"/>
              <a:buFont typeface="Arial"/>
              <a:buNone/>
            </a:pPr>
            <a:r>
              <a:rPr lang="en-US" sz="2800" b="1">
                <a:solidFill>
                  <a:srgbClr val="75787A"/>
                </a:solidFill>
                <a:latin typeface="Roboto"/>
                <a:ea typeface="Roboto"/>
                <a:cs typeface="Roboto"/>
                <a:sym typeface="Roboto"/>
              </a:rPr>
              <a:t>Deployments</a:t>
            </a:r>
          </a:p>
          <a:p>
            <a:pPr lvl="0" rtl="0">
              <a:lnSpc>
                <a:spcPct val="90000"/>
              </a:lnSpc>
              <a:spcBef>
                <a:spcPts val="0"/>
              </a:spcBef>
              <a:buNone/>
            </a:pPr>
            <a:endParaRPr sz="2800" b="1">
              <a:solidFill>
                <a:srgbClr val="75787A"/>
              </a:solidFill>
              <a:latin typeface="Roboto"/>
              <a:ea typeface="Roboto"/>
              <a:cs typeface="Roboto"/>
              <a:sym typeface="Roboto"/>
            </a:endParaRPr>
          </a:p>
        </p:txBody>
      </p:sp>
      <p:sp>
        <p:nvSpPr>
          <p:cNvPr id="1403" name="Shape 1403"/>
          <p:cNvSpPr/>
          <p:nvPr/>
        </p:nvSpPr>
        <p:spPr>
          <a:xfrm>
            <a:off x="1101685" y="29795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Node1</a:t>
            </a:r>
          </a:p>
        </p:txBody>
      </p:sp>
      <p:sp>
        <p:nvSpPr>
          <p:cNvPr id="1404" name="Shape 1404"/>
          <p:cNvSpPr/>
          <p:nvPr/>
        </p:nvSpPr>
        <p:spPr>
          <a:xfrm>
            <a:off x="3268060" y="29795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Node2</a:t>
            </a:r>
          </a:p>
        </p:txBody>
      </p:sp>
      <p:sp>
        <p:nvSpPr>
          <p:cNvPr id="1405" name="Shape 1405"/>
          <p:cNvSpPr/>
          <p:nvPr/>
        </p:nvSpPr>
        <p:spPr>
          <a:xfrm>
            <a:off x="5434435" y="29795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Node3</a:t>
            </a:r>
          </a:p>
        </p:txBody>
      </p:sp>
      <p:grpSp>
        <p:nvGrpSpPr>
          <p:cNvPr id="1406" name="Shape 1406"/>
          <p:cNvGrpSpPr/>
          <p:nvPr/>
        </p:nvGrpSpPr>
        <p:grpSpPr>
          <a:xfrm>
            <a:off x="2183454" y="3290944"/>
            <a:ext cx="804038" cy="585282"/>
            <a:chOff x="3191102" y="2241347"/>
            <a:chExt cx="1199700" cy="866700"/>
          </a:xfrm>
        </p:grpSpPr>
        <p:sp>
          <p:nvSpPr>
            <p:cNvPr id="1407" name="Shape 1407"/>
            <p:cNvSpPr/>
            <p:nvPr/>
          </p:nvSpPr>
          <p:spPr>
            <a:xfrm>
              <a:off x="3191102"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408" name="Shape 1408"/>
            <p:cNvSpPr/>
            <p:nvPr/>
          </p:nvSpPr>
          <p:spPr>
            <a:xfrm>
              <a:off x="3325205" y="2742362"/>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Clr>
                  <a:schemeClr val="dk1"/>
                </a:buClr>
                <a:buSzPct val="100000"/>
                <a:buFont typeface="Arial"/>
                <a:buNone/>
              </a:pPr>
              <a:r>
                <a:rPr lang="en-US" sz="1100" b="1">
                  <a:solidFill>
                    <a:srgbClr val="434343"/>
                  </a:solidFill>
                  <a:latin typeface="Roboto"/>
                  <a:ea typeface="Roboto"/>
                  <a:cs typeface="Roboto"/>
                  <a:sym typeface="Roboto"/>
                </a:rPr>
                <a:t>hello</a:t>
              </a:r>
            </a:p>
          </p:txBody>
        </p:sp>
      </p:grpSp>
      <p:sp>
        <p:nvSpPr>
          <p:cNvPr id="1409" name="Shape 1409"/>
          <p:cNvSpPr txBox="1"/>
          <p:nvPr/>
        </p:nvSpPr>
        <p:spPr>
          <a:xfrm>
            <a:off x="428725" y="1591225"/>
            <a:ext cx="2093700" cy="1079700"/>
          </a:xfrm>
          <a:prstGeom prst="rect">
            <a:avLst/>
          </a:prstGeom>
          <a:noFill/>
          <a:ln>
            <a:noFill/>
          </a:ln>
        </p:spPr>
        <p:txBody>
          <a:bodyPr lIns="91425" tIns="91425" rIns="91425" bIns="91425" anchor="t" anchorCtr="0">
            <a:noAutofit/>
          </a:bodyPr>
          <a:lstStyle/>
          <a:p>
            <a:pPr lvl="0" rtl="0">
              <a:spcBef>
                <a:spcPts val="0"/>
              </a:spcBef>
              <a:buNone/>
            </a:pPr>
            <a:r>
              <a:rPr lang="en-US" sz="2400">
                <a:solidFill>
                  <a:srgbClr val="666666"/>
                </a:solidFill>
                <a:latin typeface="Roboto"/>
                <a:ea typeface="Roboto"/>
                <a:cs typeface="Roboto"/>
                <a:sym typeface="Roboto"/>
              </a:rPr>
              <a:t>app: hello</a:t>
            </a:r>
          </a:p>
          <a:p>
            <a:pPr lvl="0" rtl="0">
              <a:spcBef>
                <a:spcPts val="0"/>
              </a:spcBef>
              <a:buNone/>
            </a:pPr>
            <a:r>
              <a:rPr lang="en-US" sz="2400">
                <a:solidFill>
                  <a:srgbClr val="FF0000"/>
                </a:solidFill>
                <a:latin typeface="Roboto"/>
                <a:ea typeface="Roboto"/>
                <a:cs typeface="Roboto"/>
                <a:sym typeface="Roboto"/>
              </a:rPr>
              <a:t>replicas: 3</a:t>
            </a:r>
          </a:p>
          <a:p>
            <a:pPr lvl="0" rt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36598732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Shape 1414"/>
          <p:cNvSpPr txBox="1"/>
          <p:nvPr/>
        </p:nvSpPr>
        <p:spPr>
          <a:xfrm>
            <a:off x="390975" y="443250"/>
            <a:ext cx="5922300" cy="1888500"/>
          </a:xfrm>
          <a:prstGeom prst="rect">
            <a:avLst/>
          </a:prstGeom>
          <a:noFill/>
          <a:ln>
            <a:noFill/>
          </a:ln>
        </p:spPr>
        <p:txBody>
          <a:bodyPr lIns="91425" tIns="91425" rIns="91425" bIns="91425" anchor="ctr" anchorCtr="0">
            <a:noAutofit/>
          </a:bodyPr>
          <a:lstStyle/>
          <a:p>
            <a:pPr lvl="0" rtl="0">
              <a:spcBef>
                <a:spcPts val="0"/>
              </a:spcBef>
              <a:spcAft>
                <a:spcPts val="2000"/>
              </a:spcAft>
              <a:buNone/>
            </a:pPr>
            <a:r>
              <a:rPr lang="en-US" sz="2400">
                <a:solidFill>
                  <a:srgbClr val="75787A"/>
                </a:solidFill>
                <a:latin typeface="Roboto"/>
                <a:ea typeface="Roboto"/>
                <a:cs typeface="Roboto"/>
                <a:sym typeface="Roboto"/>
              </a:rPr>
              <a:t>Drive current state towards desired state</a:t>
            </a:r>
          </a:p>
        </p:txBody>
      </p:sp>
      <p:sp>
        <p:nvSpPr>
          <p:cNvPr id="1415" name="Shape 1415"/>
          <p:cNvSpPr txBox="1"/>
          <p:nvPr/>
        </p:nvSpPr>
        <p:spPr>
          <a:xfrm>
            <a:off x="390975" y="443250"/>
            <a:ext cx="8229600" cy="585300"/>
          </a:xfrm>
          <a:prstGeom prst="rect">
            <a:avLst/>
          </a:prstGeom>
          <a:noFill/>
          <a:ln>
            <a:noFill/>
          </a:ln>
        </p:spPr>
        <p:txBody>
          <a:bodyPr lIns="91425" tIns="91425" rIns="91425" bIns="91425" anchor="t" anchorCtr="0">
            <a:noAutofit/>
          </a:bodyPr>
          <a:lstStyle/>
          <a:p>
            <a:pPr lvl="0" rtl="0">
              <a:lnSpc>
                <a:spcPct val="90000"/>
              </a:lnSpc>
              <a:spcBef>
                <a:spcPts val="0"/>
              </a:spcBef>
              <a:buClr>
                <a:schemeClr val="dk1"/>
              </a:buClr>
              <a:buSzPct val="39285"/>
              <a:buFont typeface="Arial"/>
              <a:buNone/>
            </a:pPr>
            <a:r>
              <a:rPr lang="en-US" sz="2800" b="1">
                <a:solidFill>
                  <a:srgbClr val="75787A"/>
                </a:solidFill>
                <a:latin typeface="Roboto"/>
                <a:ea typeface="Roboto"/>
                <a:cs typeface="Roboto"/>
                <a:sym typeface="Roboto"/>
              </a:rPr>
              <a:t>Deployments</a:t>
            </a:r>
          </a:p>
          <a:p>
            <a:pPr lvl="0" rtl="0">
              <a:lnSpc>
                <a:spcPct val="90000"/>
              </a:lnSpc>
              <a:spcBef>
                <a:spcPts val="0"/>
              </a:spcBef>
              <a:buNone/>
            </a:pPr>
            <a:endParaRPr sz="2800" b="1">
              <a:solidFill>
                <a:srgbClr val="75787A"/>
              </a:solidFill>
              <a:latin typeface="Roboto"/>
              <a:ea typeface="Roboto"/>
              <a:cs typeface="Roboto"/>
              <a:sym typeface="Roboto"/>
            </a:endParaRPr>
          </a:p>
        </p:txBody>
      </p:sp>
      <p:sp>
        <p:nvSpPr>
          <p:cNvPr id="1416" name="Shape 1416"/>
          <p:cNvSpPr/>
          <p:nvPr/>
        </p:nvSpPr>
        <p:spPr>
          <a:xfrm>
            <a:off x="1101685" y="29795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Node1</a:t>
            </a:r>
          </a:p>
        </p:txBody>
      </p:sp>
      <p:sp>
        <p:nvSpPr>
          <p:cNvPr id="1417" name="Shape 1417"/>
          <p:cNvSpPr/>
          <p:nvPr/>
        </p:nvSpPr>
        <p:spPr>
          <a:xfrm>
            <a:off x="3268060" y="29795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Node2</a:t>
            </a:r>
          </a:p>
        </p:txBody>
      </p:sp>
      <p:sp>
        <p:nvSpPr>
          <p:cNvPr id="1418" name="Shape 1418"/>
          <p:cNvSpPr/>
          <p:nvPr/>
        </p:nvSpPr>
        <p:spPr>
          <a:xfrm>
            <a:off x="5434435" y="29795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Node3</a:t>
            </a:r>
          </a:p>
        </p:txBody>
      </p:sp>
      <p:grpSp>
        <p:nvGrpSpPr>
          <p:cNvPr id="1419" name="Shape 1419"/>
          <p:cNvGrpSpPr/>
          <p:nvPr/>
        </p:nvGrpSpPr>
        <p:grpSpPr>
          <a:xfrm>
            <a:off x="2183454" y="3290944"/>
            <a:ext cx="804038" cy="585282"/>
            <a:chOff x="3191102" y="2241347"/>
            <a:chExt cx="1199700" cy="866700"/>
          </a:xfrm>
        </p:grpSpPr>
        <p:sp>
          <p:nvSpPr>
            <p:cNvPr id="1420" name="Shape 1420"/>
            <p:cNvSpPr/>
            <p:nvPr/>
          </p:nvSpPr>
          <p:spPr>
            <a:xfrm>
              <a:off x="3191102"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421" name="Shape 1421"/>
            <p:cNvSpPr/>
            <p:nvPr/>
          </p:nvSpPr>
          <p:spPr>
            <a:xfrm>
              <a:off x="3325205" y="2742362"/>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Clr>
                  <a:schemeClr val="dk1"/>
                </a:buClr>
                <a:buSzPct val="100000"/>
                <a:buFont typeface="Arial"/>
                <a:buNone/>
              </a:pPr>
              <a:r>
                <a:rPr lang="en-US" sz="1100" b="1">
                  <a:solidFill>
                    <a:srgbClr val="434343"/>
                  </a:solidFill>
                  <a:latin typeface="Roboto"/>
                  <a:ea typeface="Roboto"/>
                  <a:cs typeface="Roboto"/>
                  <a:sym typeface="Roboto"/>
                </a:rPr>
                <a:t>hello</a:t>
              </a:r>
            </a:p>
          </p:txBody>
        </p:sp>
      </p:grpSp>
      <p:sp>
        <p:nvSpPr>
          <p:cNvPr id="1422" name="Shape 1422"/>
          <p:cNvSpPr txBox="1"/>
          <p:nvPr/>
        </p:nvSpPr>
        <p:spPr>
          <a:xfrm>
            <a:off x="428725" y="1591225"/>
            <a:ext cx="2093700" cy="1079700"/>
          </a:xfrm>
          <a:prstGeom prst="rect">
            <a:avLst/>
          </a:prstGeom>
          <a:noFill/>
          <a:ln>
            <a:noFill/>
          </a:ln>
        </p:spPr>
        <p:txBody>
          <a:bodyPr lIns="91425" tIns="91425" rIns="91425" bIns="91425" anchor="t" anchorCtr="0">
            <a:noAutofit/>
          </a:bodyPr>
          <a:lstStyle/>
          <a:p>
            <a:pPr lvl="0" rtl="0">
              <a:spcBef>
                <a:spcPts val="0"/>
              </a:spcBef>
              <a:buNone/>
            </a:pPr>
            <a:r>
              <a:rPr lang="en-US" sz="2400">
                <a:solidFill>
                  <a:srgbClr val="666666"/>
                </a:solidFill>
                <a:latin typeface="Roboto"/>
                <a:ea typeface="Roboto"/>
                <a:cs typeface="Roboto"/>
                <a:sym typeface="Roboto"/>
              </a:rPr>
              <a:t>app: hello</a:t>
            </a:r>
          </a:p>
          <a:p>
            <a:pPr lvl="0" rtl="0">
              <a:spcBef>
                <a:spcPts val="0"/>
              </a:spcBef>
              <a:buNone/>
            </a:pPr>
            <a:r>
              <a:rPr lang="en-US" sz="2400">
                <a:solidFill>
                  <a:srgbClr val="666666"/>
                </a:solidFill>
                <a:latin typeface="Roboto"/>
                <a:ea typeface="Roboto"/>
                <a:cs typeface="Roboto"/>
                <a:sym typeface="Roboto"/>
              </a:rPr>
              <a:t>replicas: 3</a:t>
            </a:r>
          </a:p>
          <a:p>
            <a:pPr lvl="0" rtl="0">
              <a:spcBef>
                <a:spcPts val="0"/>
              </a:spcBef>
              <a:buNone/>
            </a:pPr>
            <a:endParaRPr/>
          </a:p>
          <a:p>
            <a:pPr lvl="0" rtl="0">
              <a:spcBef>
                <a:spcPts val="0"/>
              </a:spcBef>
              <a:buNone/>
            </a:pPr>
            <a:endParaRPr/>
          </a:p>
          <a:p>
            <a:pPr lvl="0" rtl="0">
              <a:spcBef>
                <a:spcPts val="0"/>
              </a:spcBef>
              <a:buNone/>
            </a:pPr>
            <a:endParaRPr/>
          </a:p>
        </p:txBody>
      </p:sp>
      <p:grpSp>
        <p:nvGrpSpPr>
          <p:cNvPr id="1423" name="Shape 1423"/>
          <p:cNvGrpSpPr/>
          <p:nvPr/>
        </p:nvGrpSpPr>
        <p:grpSpPr>
          <a:xfrm>
            <a:off x="4354379" y="3290944"/>
            <a:ext cx="804038" cy="585282"/>
            <a:chOff x="3191102" y="2241347"/>
            <a:chExt cx="1199700" cy="866700"/>
          </a:xfrm>
        </p:grpSpPr>
        <p:sp>
          <p:nvSpPr>
            <p:cNvPr id="1424" name="Shape 1424"/>
            <p:cNvSpPr/>
            <p:nvPr/>
          </p:nvSpPr>
          <p:spPr>
            <a:xfrm>
              <a:off x="3191102"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425" name="Shape 1425"/>
            <p:cNvSpPr/>
            <p:nvPr/>
          </p:nvSpPr>
          <p:spPr>
            <a:xfrm>
              <a:off x="3325205" y="2742362"/>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Clr>
                  <a:schemeClr val="dk1"/>
                </a:buClr>
                <a:buSzPct val="100000"/>
                <a:buFont typeface="Arial"/>
                <a:buNone/>
              </a:pPr>
              <a:r>
                <a:rPr lang="en-US" sz="1100" b="1">
                  <a:solidFill>
                    <a:srgbClr val="434343"/>
                  </a:solidFill>
                  <a:latin typeface="Roboto"/>
                  <a:ea typeface="Roboto"/>
                  <a:cs typeface="Roboto"/>
                  <a:sym typeface="Roboto"/>
                </a:rPr>
                <a:t>hello</a:t>
              </a:r>
            </a:p>
          </p:txBody>
        </p:sp>
      </p:grpSp>
      <p:grpSp>
        <p:nvGrpSpPr>
          <p:cNvPr id="1426" name="Shape 1426"/>
          <p:cNvGrpSpPr/>
          <p:nvPr/>
        </p:nvGrpSpPr>
        <p:grpSpPr>
          <a:xfrm>
            <a:off x="6525304" y="3290944"/>
            <a:ext cx="804038" cy="585282"/>
            <a:chOff x="3191102" y="2241347"/>
            <a:chExt cx="1199700" cy="866700"/>
          </a:xfrm>
        </p:grpSpPr>
        <p:sp>
          <p:nvSpPr>
            <p:cNvPr id="1427" name="Shape 1427"/>
            <p:cNvSpPr/>
            <p:nvPr/>
          </p:nvSpPr>
          <p:spPr>
            <a:xfrm>
              <a:off x="3191102"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428" name="Shape 1428"/>
            <p:cNvSpPr/>
            <p:nvPr/>
          </p:nvSpPr>
          <p:spPr>
            <a:xfrm>
              <a:off x="3325205" y="2742362"/>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Clr>
                  <a:schemeClr val="dk1"/>
                </a:buClr>
                <a:buSzPct val="100000"/>
                <a:buFont typeface="Arial"/>
                <a:buNone/>
              </a:pPr>
              <a:r>
                <a:rPr lang="en-US" sz="1100" b="1">
                  <a:solidFill>
                    <a:srgbClr val="434343"/>
                  </a:solidFill>
                  <a:latin typeface="Roboto"/>
                  <a:ea typeface="Roboto"/>
                  <a:cs typeface="Roboto"/>
                  <a:sym typeface="Roboto"/>
                </a:rPr>
                <a:t>hello</a:t>
              </a:r>
            </a:p>
          </p:txBody>
        </p:sp>
      </p:grpSp>
    </p:spTree>
    <p:extLst>
      <p:ext uri="{BB962C8B-B14F-4D97-AF65-F5344CB8AC3E}">
        <p14:creationId xmlns:p14="http://schemas.microsoft.com/office/powerpoint/2010/main" val="7829698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Shape 1433"/>
          <p:cNvSpPr txBox="1"/>
          <p:nvPr/>
        </p:nvSpPr>
        <p:spPr>
          <a:xfrm>
            <a:off x="390975" y="443250"/>
            <a:ext cx="5922300" cy="1888500"/>
          </a:xfrm>
          <a:prstGeom prst="rect">
            <a:avLst/>
          </a:prstGeom>
          <a:noFill/>
          <a:ln>
            <a:noFill/>
          </a:ln>
        </p:spPr>
        <p:txBody>
          <a:bodyPr lIns="91425" tIns="91425" rIns="91425" bIns="91425" anchor="ctr" anchorCtr="0">
            <a:noAutofit/>
          </a:bodyPr>
          <a:lstStyle/>
          <a:p>
            <a:pPr lvl="0" rtl="0">
              <a:spcBef>
                <a:spcPts val="0"/>
              </a:spcBef>
              <a:spcAft>
                <a:spcPts val="2000"/>
              </a:spcAft>
              <a:buNone/>
            </a:pPr>
            <a:r>
              <a:rPr lang="en-US" sz="2400">
                <a:solidFill>
                  <a:srgbClr val="75787A"/>
                </a:solidFill>
                <a:latin typeface="Roboto"/>
                <a:ea typeface="Roboto"/>
                <a:cs typeface="Roboto"/>
                <a:sym typeface="Roboto"/>
              </a:rPr>
              <a:t>Drive current state towards desired state</a:t>
            </a:r>
          </a:p>
        </p:txBody>
      </p:sp>
      <p:sp>
        <p:nvSpPr>
          <p:cNvPr id="1434" name="Shape 1434"/>
          <p:cNvSpPr txBox="1"/>
          <p:nvPr/>
        </p:nvSpPr>
        <p:spPr>
          <a:xfrm>
            <a:off x="390975" y="443250"/>
            <a:ext cx="8229600" cy="585300"/>
          </a:xfrm>
          <a:prstGeom prst="rect">
            <a:avLst/>
          </a:prstGeom>
          <a:noFill/>
          <a:ln>
            <a:noFill/>
          </a:ln>
        </p:spPr>
        <p:txBody>
          <a:bodyPr lIns="91425" tIns="91425" rIns="91425" bIns="91425" anchor="t" anchorCtr="0">
            <a:noAutofit/>
          </a:bodyPr>
          <a:lstStyle/>
          <a:p>
            <a:pPr lvl="0" rtl="0">
              <a:lnSpc>
                <a:spcPct val="90000"/>
              </a:lnSpc>
              <a:spcBef>
                <a:spcPts val="0"/>
              </a:spcBef>
              <a:buClr>
                <a:schemeClr val="dk1"/>
              </a:buClr>
              <a:buSzPct val="39285"/>
              <a:buFont typeface="Arial"/>
              <a:buNone/>
            </a:pPr>
            <a:r>
              <a:rPr lang="en-US" sz="2800" b="1">
                <a:solidFill>
                  <a:srgbClr val="75787A"/>
                </a:solidFill>
                <a:latin typeface="Roboto"/>
                <a:ea typeface="Roboto"/>
                <a:cs typeface="Roboto"/>
                <a:sym typeface="Roboto"/>
              </a:rPr>
              <a:t>Deployments</a:t>
            </a:r>
          </a:p>
          <a:p>
            <a:pPr lvl="0" rtl="0">
              <a:lnSpc>
                <a:spcPct val="90000"/>
              </a:lnSpc>
              <a:spcBef>
                <a:spcPts val="0"/>
              </a:spcBef>
              <a:buNone/>
            </a:pPr>
            <a:endParaRPr sz="2800" b="1">
              <a:solidFill>
                <a:srgbClr val="75787A"/>
              </a:solidFill>
              <a:latin typeface="Roboto"/>
              <a:ea typeface="Roboto"/>
              <a:cs typeface="Roboto"/>
              <a:sym typeface="Roboto"/>
            </a:endParaRPr>
          </a:p>
        </p:txBody>
      </p:sp>
      <p:sp>
        <p:nvSpPr>
          <p:cNvPr id="1435" name="Shape 1435"/>
          <p:cNvSpPr/>
          <p:nvPr/>
        </p:nvSpPr>
        <p:spPr>
          <a:xfrm>
            <a:off x="1101685" y="29795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Node1</a:t>
            </a:r>
          </a:p>
        </p:txBody>
      </p:sp>
      <p:sp>
        <p:nvSpPr>
          <p:cNvPr id="1436" name="Shape 1436"/>
          <p:cNvSpPr/>
          <p:nvPr/>
        </p:nvSpPr>
        <p:spPr>
          <a:xfrm>
            <a:off x="3268060" y="29795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Node2</a:t>
            </a:r>
          </a:p>
        </p:txBody>
      </p:sp>
      <p:sp>
        <p:nvSpPr>
          <p:cNvPr id="1437" name="Shape 1437"/>
          <p:cNvSpPr/>
          <p:nvPr/>
        </p:nvSpPr>
        <p:spPr>
          <a:xfrm>
            <a:off x="5434435" y="2979565"/>
            <a:ext cx="1976400" cy="1365900"/>
          </a:xfrm>
          <a:prstGeom prst="roundRect">
            <a:avLst>
              <a:gd name="adj" fmla="val 16667"/>
            </a:avLst>
          </a:prstGeom>
          <a:solidFill>
            <a:srgbClr val="E06666"/>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Node3</a:t>
            </a:r>
          </a:p>
        </p:txBody>
      </p:sp>
      <p:grpSp>
        <p:nvGrpSpPr>
          <p:cNvPr id="1438" name="Shape 1438"/>
          <p:cNvGrpSpPr/>
          <p:nvPr/>
        </p:nvGrpSpPr>
        <p:grpSpPr>
          <a:xfrm>
            <a:off x="2183454" y="3290944"/>
            <a:ext cx="804038" cy="585282"/>
            <a:chOff x="3191102" y="2241347"/>
            <a:chExt cx="1199700" cy="866700"/>
          </a:xfrm>
        </p:grpSpPr>
        <p:sp>
          <p:nvSpPr>
            <p:cNvPr id="1439" name="Shape 1439"/>
            <p:cNvSpPr/>
            <p:nvPr/>
          </p:nvSpPr>
          <p:spPr>
            <a:xfrm>
              <a:off x="3191102"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440" name="Shape 1440"/>
            <p:cNvSpPr/>
            <p:nvPr/>
          </p:nvSpPr>
          <p:spPr>
            <a:xfrm>
              <a:off x="3325205" y="2742362"/>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Clr>
                  <a:schemeClr val="dk1"/>
                </a:buClr>
                <a:buSzPct val="100000"/>
                <a:buFont typeface="Arial"/>
                <a:buNone/>
              </a:pPr>
              <a:r>
                <a:rPr lang="en-US" sz="1100" b="1">
                  <a:solidFill>
                    <a:srgbClr val="434343"/>
                  </a:solidFill>
                  <a:latin typeface="Roboto"/>
                  <a:ea typeface="Roboto"/>
                  <a:cs typeface="Roboto"/>
                  <a:sym typeface="Roboto"/>
                </a:rPr>
                <a:t>hello</a:t>
              </a:r>
            </a:p>
          </p:txBody>
        </p:sp>
      </p:grpSp>
      <p:sp>
        <p:nvSpPr>
          <p:cNvPr id="1441" name="Shape 1441"/>
          <p:cNvSpPr txBox="1"/>
          <p:nvPr/>
        </p:nvSpPr>
        <p:spPr>
          <a:xfrm>
            <a:off x="428725" y="1591225"/>
            <a:ext cx="2093700" cy="1079700"/>
          </a:xfrm>
          <a:prstGeom prst="rect">
            <a:avLst/>
          </a:prstGeom>
          <a:noFill/>
          <a:ln>
            <a:noFill/>
          </a:ln>
        </p:spPr>
        <p:txBody>
          <a:bodyPr lIns="91425" tIns="91425" rIns="91425" bIns="91425" anchor="t" anchorCtr="0">
            <a:noAutofit/>
          </a:bodyPr>
          <a:lstStyle/>
          <a:p>
            <a:pPr lvl="0" rtl="0">
              <a:spcBef>
                <a:spcPts val="0"/>
              </a:spcBef>
              <a:buNone/>
            </a:pPr>
            <a:r>
              <a:rPr lang="en-US" sz="2400">
                <a:solidFill>
                  <a:srgbClr val="666666"/>
                </a:solidFill>
                <a:latin typeface="Roboto"/>
                <a:ea typeface="Roboto"/>
                <a:cs typeface="Roboto"/>
                <a:sym typeface="Roboto"/>
              </a:rPr>
              <a:t>app: hello</a:t>
            </a:r>
          </a:p>
          <a:p>
            <a:pPr lvl="0" rtl="0">
              <a:spcBef>
                <a:spcPts val="0"/>
              </a:spcBef>
              <a:buNone/>
            </a:pPr>
            <a:r>
              <a:rPr lang="en-US" sz="2400">
                <a:solidFill>
                  <a:srgbClr val="FF0000"/>
                </a:solidFill>
                <a:latin typeface="Roboto"/>
                <a:ea typeface="Roboto"/>
                <a:cs typeface="Roboto"/>
                <a:sym typeface="Roboto"/>
              </a:rPr>
              <a:t>replicas: 3</a:t>
            </a:r>
          </a:p>
          <a:p>
            <a:pPr lvl="0" rtl="0">
              <a:spcBef>
                <a:spcPts val="0"/>
              </a:spcBef>
              <a:buNone/>
            </a:pPr>
            <a:endParaRPr/>
          </a:p>
          <a:p>
            <a:pPr lvl="0" rtl="0">
              <a:spcBef>
                <a:spcPts val="0"/>
              </a:spcBef>
              <a:buNone/>
            </a:pPr>
            <a:endParaRPr/>
          </a:p>
          <a:p>
            <a:pPr lvl="0" rtl="0">
              <a:spcBef>
                <a:spcPts val="0"/>
              </a:spcBef>
              <a:buNone/>
            </a:pPr>
            <a:endParaRPr/>
          </a:p>
        </p:txBody>
      </p:sp>
      <p:grpSp>
        <p:nvGrpSpPr>
          <p:cNvPr id="1442" name="Shape 1442"/>
          <p:cNvGrpSpPr/>
          <p:nvPr/>
        </p:nvGrpSpPr>
        <p:grpSpPr>
          <a:xfrm>
            <a:off x="4354379" y="3290944"/>
            <a:ext cx="804038" cy="585282"/>
            <a:chOff x="3191102" y="2241347"/>
            <a:chExt cx="1199700" cy="866700"/>
          </a:xfrm>
        </p:grpSpPr>
        <p:sp>
          <p:nvSpPr>
            <p:cNvPr id="1443" name="Shape 1443"/>
            <p:cNvSpPr/>
            <p:nvPr/>
          </p:nvSpPr>
          <p:spPr>
            <a:xfrm>
              <a:off x="3191102"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444" name="Shape 1444"/>
            <p:cNvSpPr/>
            <p:nvPr/>
          </p:nvSpPr>
          <p:spPr>
            <a:xfrm>
              <a:off x="3325205" y="2742362"/>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Clr>
                  <a:schemeClr val="dk1"/>
                </a:buClr>
                <a:buSzPct val="100000"/>
                <a:buFont typeface="Arial"/>
                <a:buNone/>
              </a:pPr>
              <a:r>
                <a:rPr lang="en-US" sz="1100" b="1">
                  <a:solidFill>
                    <a:srgbClr val="434343"/>
                  </a:solidFill>
                  <a:latin typeface="Roboto"/>
                  <a:ea typeface="Roboto"/>
                  <a:cs typeface="Roboto"/>
                  <a:sym typeface="Roboto"/>
                </a:rPr>
                <a:t>hello</a:t>
              </a:r>
            </a:p>
          </p:txBody>
        </p:sp>
      </p:grpSp>
    </p:spTree>
    <p:extLst>
      <p:ext uri="{BB962C8B-B14F-4D97-AF65-F5344CB8AC3E}">
        <p14:creationId xmlns:p14="http://schemas.microsoft.com/office/powerpoint/2010/main" val="2902935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Shape 1449"/>
          <p:cNvSpPr txBox="1"/>
          <p:nvPr/>
        </p:nvSpPr>
        <p:spPr>
          <a:xfrm>
            <a:off x="390975" y="443250"/>
            <a:ext cx="5922300" cy="1888500"/>
          </a:xfrm>
          <a:prstGeom prst="rect">
            <a:avLst/>
          </a:prstGeom>
          <a:noFill/>
          <a:ln>
            <a:noFill/>
          </a:ln>
        </p:spPr>
        <p:txBody>
          <a:bodyPr lIns="91425" tIns="91425" rIns="91425" bIns="91425" anchor="ctr" anchorCtr="0">
            <a:noAutofit/>
          </a:bodyPr>
          <a:lstStyle/>
          <a:p>
            <a:pPr lvl="0" rtl="0">
              <a:spcBef>
                <a:spcPts val="0"/>
              </a:spcBef>
              <a:spcAft>
                <a:spcPts val="2000"/>
              </a:spcAft>
              <a:buNone/>
            </a:pPr>
            <a:r>
              <a:rPr lang="en-US" sz="2400">
                <a:solidFill>
                  <a:srgbClr val="75787A"/>
                </a:solidFill>
                <a:latin typeface="Roboto"/>
                <a:ea typeface="Roboto"/>
                <a:cs typeface="Roboto"/>
                <a:sym typeface="Roboto"/>
              </a:rPr>
              <a:t>Drive current state towards desired state</a:t>
            </a:r>
          </a:p>
        </p:txBody>
      </p:sp>
      <p:sp>
        <p:nvSpPr>
          <p:cNvPr id="1450" name="Shape 1450"/>
          <p:cNvSpPr txBox="1"/>
          <p:nvPr/>
        </p:nvSpPr>
        <p:spPr>
          <a:xfrm>
            <a:off x="390975" y="443250"/>
            <a:ext cx="8229600" cy="585300"/>
          </a:xfrm>
          <a:prstGeom prst="rect">
            <a:avLst/>
          </a:prstGeom>
          <a:noFill/>
          <a:ln>
            <a:noFill/>
          </a:ln>
        </p:spPr>
        <p:txBody>
          <a:bodyPr lIns="91425" tIns="91425" rIns="91425" bIns="91425" anchor="t" anchorCtr="0">
            <a:noAutofit/>
          </a:bodyPr>
          <a:lstStyle/>
          <a:p>
            <a:pPr lvl="0" rtl="0">
              <a:lnSpc>
                <a:spcPct val="90000"/>
              </a:lnSpc>
              <a:spcBef>
                <a:spcPts val="0"/>
              </a:spcBef>
              <a:buClr>
                <a:schemeClr val="dk1"/>
              </a:buClr>
              <a:buSzPct val="39285"/>
              <a:buFont typeface="Arial"/>
              <a:buNone/>
            </a:pPr>
            <a:r>
              <a:rPr lang="en-US" sz="2800" b="1">
                <a:solidFill>
                  <a:srgbClr val="75787A"/>
                </a:solidFill>
                <a:latin typeface="Roboto"/>
                <a:ea typeface="Roboto"/>
                <a:cs typeface="Roboto"/>
                <a:sym typeface="Roboto"/>
              </a:rPr>
              <a:t>Deployments</a:t>
            </a:r>
          </a:p>
          <a:p>
            <a:pPr lvl="0" rtl="0">
              <a:lnSpc>
                <a:spcPct val="90000"/>
              </a:lnSpc>
              <a:spcBef>
                <a:spcPts val="0"/>
              </a:spcBef>
              <a:buNone/>
            </a:pPr>
            <a:endParaRPr sz="2800" b="1">
              <a:solidFill>
                <a:srgbClr val="75787A"/>
              </a:solidFill>
              <a:latin typeface="Roboto"/>
              <a:ea typeface="Roboto"/>
              <a:cs typeface="Roboto"/>
              <a:sym typeface="Roboto"/>
            </a:endParaRPr>
          </a:p>
        </p:txBody>
      </p:sp>
      <p:sp>
        <p:nvSpPr>
          <p:cNvPr id="1451" name="Shape 1451"/>
          <p:cNvSpPr/>
          <p:nvPr/>
        </p:nvSpPr>
        <p:spPr>
          <a:xfrm>
            <a:off x="1101685" y="29795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Node1</a:t>
            </a:r>
          </a:p>
        </p:txBody>
      </p:sp>
      <p:sp>
        <p:nvSpPr>
          <p:cNvPr id="1452" name="Shape 1452"/>
          <p:cNvSpPr/>
          <p:nvPr/>
        </p:nvSpPr>
        <p:spPr>
          <a:xfrm>
            <a:off x="3268060" y="29795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Node2</a:t>
            </a:r>
          </a:p>
        </p:txBody>
      </p:sp>
      <p:sp>
        <p:nvSpPr>
          <p:cNvPr id="1453" name="Shape 1453"/>
          <p:cNvSpPr/>
          <p:nvPr/>
        </p:nvSpPr>
        <p:spPr>
          <a:xfrm>
            <a:off x="5434435" y="2979565"/>
            <a:ext cx="1976400" cy="1365900"/>
          </a:xfrm>
          <a:prstGeom prst="roundRect">
            <a:avLst>
              <a:gd name="adj" fmla="val 16667"/>
            </a:avLst>
          </a:prstGeom>
          <a:solidFill>
            <a:srgbClr val="E06666"/>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Node3</a:t>
            </a:r>
          </a:p>
        </p:txBody>
      </p:sp>
      <p:grpSp>
        <p:nvGrpSpPr>
          <p:cNvPr id="1454" name="Shape 1454"/>
          <p:cNvGrpSpPr/>
          <p:nvPr/>
        </p:nvGrpSpPr>
        <p:grpSpPr>
          <a:xfrm>
            <a:off x="2183454" y="3290944"/>
            <a:ext cx="804038" cy="585282"/>
            <a:chOff x="3191102" y="2241347"/>
            <a:chExt cx="1199700" cy="866700"/>
          </a:xfrm>
        </p:grpSpPr>
        <p:sp>
          <p:nvSpPr>
            <p:cNvPr id="1455" name="Shape 1455"/>
            <p:cNvSpPr/>
            <p:nvPr/>
          </p:nvSpPr>
          <p:spPr>
            <a:xfrm>
              <a:off x="3191102"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456" name="Shape 1456"/>
            <p:cNvSpPr/>
            <p:nvPr/>
          </p:nvSpPr>
          <p:spPr>
            <a:xfrm>
              <a:off x="3325205" y="2742362"/>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Clr>
                  <a:schemeClr val="dk1"/>
                </a:buClr>
                <a:buSzPct val="100000"/>
                <a:buFont typeface="Arial"/>
                <a:buNone/>
              </a:pPr>
              <a:r>
                <a:rPr lang="en-US" sz="1100" b="1">
                  <a:solidFill>
                    <a:srgbClr val="434343"/>
                  </a:solidFill>
                  <a:latin typeface="Roboto"/>
                  <a:ea typeface="Roboto"/>
                  <a:cs typeface="Roboto"/>
                  <a:sym typeface="Roboto"/>
                </a:rPr>
                <a:t>hello</a:t>
              </a:r>
            </a:p>
          </p:txBody>
        </p:sp>
      </p:grpSp>
      <p:sp>
        <p:nvSpPr>
          <p:cNvPr id="1457" name="Shape 1457"/>
          <p:cNvSpPr txBox="1"/>
          <p:nvPr/>
        </p:nvSpPr>
        <p:spPr>
          <a:xfrm>
            <a:off x="428725" y="1591225"/>
            <a:ext cx="2093700" cy="1079700"/>
          </a:xfrm>
          <a:prstGeom prst="rect">
            <a:avLst/>
          </a:prstGeom>
          <a:noFill/>
          <a:ln>
            <a:noFill/>
          </a:ln>
        </p:spPr>
        <p:txBody>
          <a:bodyPr lIns="91425" tIns="91425" rIns="91425" bIns="91425" anchor="t" anchorCtr="0">
            <a:noAutofit/>
          </a:bodyPr>
          <a:lstStyle/>
          <a:p>
            <a:pPr lvl="0" rtl="0">
              <a:spcBef>
                <a:spcPts val="0"/>
              </a:spcBef>
              <a:buNone/>
            </a:pPr>
            <a:r>
              <a:rPr lang="en-US" sz="2400">
                <a:solidFill>
                  <a:srgbClr val="666666"/>
                </a:solidFill>
                <a:latin typeface="Roboto"/>
                <a:ea typeface="Roboto"/>
                <a:cs typeface="Roboto"/>
                <a:sym typeface="Roboto"/>
              </a:rPr>
              <a:t>app: hello</a:t>
            </a:r>
          </a:p>
          <a:p>
            <a:pPr lvl="0" rtl="0">
              <a:spcBef>
                <a:spcPts val="0"/>
              </a:spcBef>
              <a:buNone/>
            </a:pPr>
            <a:r>
              <a:rPr lang="en-US" sz="2400">
                <a:solidFill>
                  <a:srgbClr val="666666"/>
                </a:solidFill>
                <a:latin typeface="Roboto"/>
                <a:ea typeface="Roboto"/>
                <a:cs typeface="Roboto"/>
                <a:sym typeface="Roboto"/>
              </a:rPr>
              <a:t>replicas: 3</a:t>
            </a:r>
          </a:p>
          <a:p>
            <a:pPr lvl="0" rtl="0">
              <a:spcBef>
                <a:spcPts val="0"/>
              </a:spcBef>
              <a:buNone/>
            </a:pPr>
            <a:endParaRPr/>
          </a:p>
          <a:p>
            <a:pPr lvl="0" rtl="0">
              <a:spcBef>
                <a:spcPts val="0"/>
              </a:spcBef>
              <a:buNone/>
            </a:pPr>
            <a:endParaRPr/>
          </a:p>
          <a:p>
            <a:pPr lvl="0" rtl="0">
              <a:spcBef>
                <a:spcPts val="0"/>
              </a:spcBef>
              <a:buNone/>
            </a:pPr>
            <a:endParaRPr/>
          </a:p>
        </p:txBody>
      </p:sp>
      <p:grpSp>
        <p:nvGrpSpPr>
          <p:cNvPr id="1458" name="Shape 1458"/>
          <p:cNvGrpSpPr/>
          <p:nvPr/>
        </p:nvGrpSpPr>
        <p:grpSpPr>
          <a:xfrm>
            <a:off x="4354379" y="3290944"/>
            <a:ext cx="804038" cy="585282"/>
            <a:chOff x="3191102" y="2241347"/>
            <a:chExt cx="1199700" cy="866700"/>
          </a:xfrm>
        </p:grpSpPr>
        <p:sp>
          <p:nvSpPr>
            <p:cNvPr id="1459" name="Shape 1459"/>
            <p:cNvSpPr/>
            <p:nvPr/>
          </p:nvSpPr>
          <p:spPr>
            <a:xfrm>
              <a:off x="3191102"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460" name="Shape 1460"/>
            <p:cNvSpPr/>
            <p:nvPr/>
          </p:nvSpPr>
          <p:spPr>
            <a:xfrm>
              <a:off x="3325205" y="2742362"/>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Clr>
                  <a:schemeClr val="dk1"/>
                </a:buClr>
                <a:buSzPct val="100000"/>
                <a:buFont typeface="Arial"/>
                <a:buNone/>
              </a:pPr>
              <a:r>
                <a:rPr lang="en-US" sz="1100" b="1">
                  <a:solidFill>
                    <a:srgbClr val="434343"/>
                  </a:solidFill>
                  <a:latin typeface="Roboto"/>
                  <a:ea typeface="Roboto"/>
                  <a:cs typeface="Roboto"/>
                  <a:sym typeface="Roboto"/>
                </a:rPr>
                <a:t>hello</a:t>
              </a:r>
            </a:p>
          </p:txBody>
        </p:sp>
      </p:grpSp>
      <p:grpSp>
        <p:nvGrpSpPr>
          <p:cNvPr id="1461" name="Shape 1461"/>
          <p:cNvGrpSpPr/>
          <p:nvPr/>
        </p:nvGrpSpPr>
        <p:grpSpPr>
          <a:xfrm>
            <a:off x="3360454" y="3290944"/>
            <a:ext cx="804038" cy="585282"/>
            <a:chOff x="3191102" y="2241347"/>
            <a:chExt cx="1199700" cy="866700"/>
          </a:xfrm>
        </p:grpSpPr>
        <p:sp>
          <p:nvSpPr>
            <p:cNvPr id="1462" name="Shape 1462"/>
            <p:cNvSpPr/>
            <p:nvPr/>
          </p:nvSpPr>
          <p:spPr>
            <a:xfrm>
              <a:off x="3191102"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463" name="Shape 1463"/>
            <p:cNvSpPr/>
            <p:nvPr/>
          </p:nvSpPr>
          <p:spPr>
            <a:xfrm>
              <a:off x="3325205" y="2742362"/>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Clr>
                  <a:schemeClr val="dk1"/>
                </a:buClr>
                <a:buSzPct val="100000"/>
                <a:buFont typeface="Arial"/>
                <a:buNone/>
              </a:pPr>
              <a:r>
                <a:rPr lang="en-US" sz="1100" b="1">
                  <a:solidFill>
                    <a:srgbClr val="434343"/>
                  </a:solidFill>
                  <a:latin typeface="Roboto"/>
                  <a:ea typeface="Roboto"/>
                  <a:cs typeface="Roboto"/>
                  <a:sym typeface="Roboto"/>
                </a:rPr>
                <a:t>hello</a:t>
              </a:r>
            </a:p>
          </p:txBody>
        </p:sp>
      </p:grpSp>
    </p:spTree>
    <p:extLst>
      <p:ext uri="{BB962C8B-B14F-4D97-AF65-F5344CB8AC3E}">
        <p14:creationId xmlns:p14="http://schemas.microsoft.com/office/powerpoint/2010/main" val="14602735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781"/>
          <p:cNvSpPr txBox="1">
            <a:spLocks/>
          </p:cNvSpPr>
          <p:nvPr/>
        </p:nvSpPr>
        <p:spPr>
          <a:xfrm>
            <a:off x="469789" y="2114550"/>
            <a:ext cx="8229600" cy="914400"/>
          </a:xfrm>
          <a:prstGeom prst="rect">
            <a:avLst/>
          </a:prstGeom>
          <a:solidFill>
            <a:schemeClr val="accent1">
              <a:lumMod val="60000"/>
              <a:lumOff val="40000"/>
            </a:schemeClr>
          </a:solidFill>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stStyle>
          <a:p>
            <a:r>
              <a:rPr lang="en-US" sz="6000" dirty="0">
                <a:solidFill>
                  <a:schemeClr val="bg1"/>
                </a:solidFill>
              </a:rPr>
              <a:t>Rolling Updates</a:t>
            </a:r>
          </a:p>
        </p:txBody>
      </p:sp>
    </p:spTree>
    <p:extLst>
      <p:ext uri="{BB962C8B-B14F-4D97-AF65-F5344CB8AC3E}">
        <p14:creationId xmlns:p14="http://schemas.microsoft.com/office/powerpoint/2010/main" val="3785529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Shape 1481"/>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Rolling Update</a:t>
            </a:r>
          </a:p>
        </p:txBody>
      </p:sp>
      <p:cxnSp>
        <p:nvCxnSpPr>
          <p:cNvPr id="1482" name="Shape 1482"/>
          <p:cNvCxnSpPr/>
          <p:nvPr/>
        </p:nvCxnSpPr>
        <p:spPr>
          <a:xfrm>
            <a:off x="4757225" y="1571175"/>
            <a:ext cx="0" cy="235500"/>
          </a:xfrm>
          <a:prstGeom prst="straightConnector1">
            <a:avLst/>
          </a:prstGeom>
          <a:noFill/>
          <a:ln w="19050" cap="flat" cmpd="sng">
            <a:solidFill>
              <a:srgbClr val="F4B400"/>
            </a:solidFill>
            <a:prstDash val="solid"/>
            <a:round/>
            <a:headEnd type="none" w="lg" len="lg"/>
            <a:tailEnd type="none" w="lg" len="lg"/>
          </a:ln>
        </p:spPr>
      </p:cxnSp>
      <p:sp>
        <p:nvSpPr>
          <p:cNvPr id="1483" name="Shape 1483"/>
          <p:cNvSpPr/>
          <p:nvPr/>
        </p:nvSpPr>
        <p:spPr>
          <a:xfrm>
            <a:off x="110168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Node1</a:t>
            </a:r>
          </a:p>
        </p:txBody>
      </p:sp>
      <p:sp>
        <p:nvSpPr>
          <p:cNvPr id="1484" name="Shape 1484"/>
          <p:cNvSpPr/>
          <p:nvPr/>
        </p:nvSpPr>
        <p:spPr>
          <a:xfrm>
            <a:off x="543443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Node3</a:t>
            </a:r>
          </a:p>
        </p:txBody>
      </p:sp>
      <p:sp>
        <p:nvSpPr>
          <p:cNvPr id="1485" name="Shape 1485"/>
          <p:cNvSpPr/>
          <p:nvPr/>
        </p:nvSpPr>
        <p:spPr>
          <a:xfrm>
            <a:off x="3268060"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Node2</a:t>
            </a:r>
          </a:p>
        </p:txBody>
      </p:sp>
      <p:sp>
        <p:nvSpPr>
          <p:cNvPr id="1486" name="Shape 1486"/>
          <p:cNvSpPr/>
          <p:nvPr/>
        </p:nvSpPr>
        <p:spPr>
          <a:xfrm>
            <a:off x="6605930" y="3342543"/>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800" b="1">
                <a:solidFill>
                  <a:srgbClr val="434343"/>
                </a:solidFill>
                <a:latin typeface="Roboto"/>
                <a:ea typeface="Roboto"/>
                <a:cs typeface="Roboto"/>
                <a:sym typeface="Roboto"/>
              </a:rPr>
              <a:t>ghost</a:t>
            </a:r>
          </a:p>
        </p:txBody>
      </p:sp>
      <p:grpSp>
        <p:nvGrpSpPr>
          <p:cNvPr id="1487" name="Shape 1487"/>
          <p:cNvGrpSpPr/>
          <p:nvPr/>
        </p:nvGrpSpPr>
        <p:grpSpPr>
          <a:xfrm>
            <a:off x="6516054" y="3017782"/>
            <a:ext cx="804038" cy="585282"/>
            <a:chOff x="3077404" y="2241347"/>
            <a:chExt cx="1199700" cy="866700"/>
          </a:xfrm>
        </p:grpSpPr>
        <p:sp>
          <p:nvSpPr>
            <p:cNvPr id="1488" name="Shape 1488"/>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489" name="Shape 1489"/>
            <p:cNvSpPr/>
            <p:nvPr/>
          </p:nvSpPr>
          <p:spPr>
            <a:xfrm>
              <a:off x="3211508" y="2722260"/>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grpSp>
      <p:sp>
        <p:nvSpPr>
          <p:cNvPr id="1490" name="Shape 1490"/>
          <p:cNvSpPr/>
          <p:nvPr/>
        </p:nvSpPr>
        <p:spPr>
          <a:xfrm>
            <a:off x="4193075" y="1733125"/>
            <a:ext cx="1128300" cy="3984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Service</a:t>
            </a:r>
          </a:p>
        </p:txBody>
      </p:sp>
      <p:cxnSp>
        <p:nvCxnSpPr>
          <p:cNvPr id="1491" name="Shape 1491"/>
          <p:cNvCxnSpPr>
            <a:stCxn id="1490" idx="2"/>
            <a:endCxn id="1488" idx="0"/>
          </p:cNvCxnSpPr>
          <p:nvPr/>
        </p:nvCxnSpPr>
        <p:spPr>
          <a:xfrm>
            <a:off x="4757225" y="2131525"/>
            <a:ext cx="2160900" cy="886200"/>
          </a:xfrm>
          <a:prstGeom prst="straightConnector1">
            <a:avLst/>
          </a:prstGeom>
          <a:noFill/>
          <a:ln w="19050" cap="flat" cmpd="sng">
            <a:solidFill>
              <a:srgbClr val="F4B400"/>
            </a:solidFill>
            <a:prstDash val="solid"/>
            <a:round/>
            <a:headEnd type="none" w="lg" len="lg"/>
            <a:tailEnd type="none" w="lg" len="lg"/>
          </a:ln>
        </p:spPr>
      </p:cxnSp>
      <p:sp>
        <p:nvSpPr>
          <p:cNvPr id="1492" name="Shape 1492"/>
          <p:cNvSpPr/>
          <p:nvPr/>
        </p:nvSpPr>
        <p:spPr>
          <a:xfrm>
            <a:off x="4439630" y="3342580"/>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800" b="1">
                <a:solidFill>
                  <a:srgbClr val="434343"/>
                </a:solidFill>
                <a:latin typeface="Roboto"/>
                <a:ea typeface="Roboto"/>
                <a:cs typeface="Roboto"/>
                <a:sym typeface="Roboto"/>
              </a:rPr>
              <a:t>ghost</a:t>
            </a:r>
          </a:p>
        </p:txBody>
      </p:sp>
      <p:grpSp>
        <p:nvGrpSpPr>
          <p:cNvPr id="1493" name="Shape 1493"/>
          <p:cNvGrpSpPr/>
          <p:nvPr/>
        </p:nvGrpSpPr>
        <p:grpSpPr>
          <a:xfrm>
            <a:off x="4349579" y="3004244"/>
            <a:ext cx="804038" cy="585282"/>
            <a:chOff x="3077404" y="2241347"/>
            <a:chExt cx="1199700" cy="866700"/>
          </a:xfrm>
        </p:grpSpPr>
        <p:sp>
          <p:nvSpPr>
            <p:cNvPr id="1494" name="Shape 1494"/>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495" name="Shape 1495"/>
            <p:cNvSpPr/>
            <p:nvPr/>
          </p:nvSpPr>
          <p:spPr>
            <a:xfrm>
              <a:off x="3211769" y="2742362"/>
              <a:ext cx="931499"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grpSp>
      <p:sp>
        <p:nvSpPr>
          <p:cNvPr id="1496" name="Shape 1496"/>
          <p:cNvSpPr/>
          <p:nvPr/>
        </p:nvSpPr>
        <p:spPr>
          <a:xfrm>
            <a:off x="2183454" y="300424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497" name="Shape 1497"/>
          <p:cNvSpPr/>
          <p:nvPr/>
        </p:nvSpPr>
        <p:spPr>
          <a:xfrm>
            <a:off x="2273330" y="3342580"/>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cxnSp>
        <p:nvCxnSpPr>
          <p:cNvPr id="1498" name="Shape 1498"/>
          <p:cNvCxnSpPr/>
          <p:nvPr/>
        </p:nvCxnSpPr>
        <p:spPr>
          <a:xfrm flipH="1">
            <a:off x="4751525" y="2131524"/>
            <a:ext cx="5700" cy="872700"/>
          </a:xfrm>
          <a:prstGeom prst="straightConnector1">
            <a:avLst/>
          </a:prstGeom>
          <a:noFill/>
          <a:ln w="19050" cap="flat" cmpd="sng">
            <a:solidFill>
              <a:srgbClr val="F4B400"/>
            </a:solidFill>
            <a:prstDash val="solid"/>
            <a:round/>
            <a:headEnd type="none" w="lg" len="lg"/>
            <a:tailEnd type="none" w="lg" len="lg"/>
          </a:ln>
        </p:spPr>
      </p:cxnSp>
      <p:cxnSp>
        <p:nvCxnSpPr>
          <p:cNvPr id="1499" name="Shape 1499"/>
          <p:cNvCxnSpPr/>
          <p:nvPr/>
        </p:nvCxnSpPr>
        <p:spPr>
          <a:xfrm flipH="1">
            <a:off x="2585525" y="2131524"/>
            <a:ext cx="2171700" cy="872700"/>
          </a:xfrm>
          <a:prstGeom prst="straightConnector1">
            <a:avLst/>
          </a:prstGeom>
          <a:noFill/>
          <a:ln w="19050" cap="flat" cmpd="sng">
            <a:solidFill>
              <a:srgbClr val="F4B400"/>
            </a:solidFill>
            <a:prstDash val="solid"/>
            <a:round/>
            <a:headEnd type="none" w="lg" len="lg"/>
            <a:tailEnd type="none" w="lg" len="lg"/>
          </a:ln>
        </p:spPr>
      </p:cxnSp>
    </p:spTree>
    <p:extLst>
      <p:ext uri="{BB962C8B-B14F-4D97-AF65-F5344CB8AC3E}">
        <p14:creationId xmlns:p14="http://schemas.microsoft.com/office/powerpoint/2010/main" val="4033110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Shape 111"/>
          <p:cNvPicPr preferRelativeResize="0"/>
          <p:nvPr/>
        </p:nvPicPr>
        <p:blipFill>
          <a:blip r:embed="rId3">
            <a:alphaModFix/>
          </a:blip>
          <a:stretch>
            <a:fillRect/>
          </a:stretch>
        </p:blipFill>
        <p:spPr>
          <a:xfrm>
            <a:off x="8239500" y="0"/>
            <a:ext cx="904499" cy="904499"/>
          </a:xfrm>
          <a:prstGeom prst="rect">
            <a:avLst/>
          </a:prstGeom>
          <a:noFill/>
          <a:ln>
            <a:noFill/>
          </a:ln>
        </p:spPr>
      </p:pic>
      <p:sp>
        <p:nvSpPr>
          <p:cNvPr id="112" name="Shape 11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GB">
                <a:latin typeface="Open Sans"/>
                <a:ea typeface="Open Sans"/>
                <a:cs typeface="Open Sans"/>
                <a:sym typeface="Open Sans"/>
              </a:rPr>
              <a:t>Containers : A Primer</a:t>
            </a:r>
          </a:p>
        </p:txBody>
      </p:sp>
      <p:sp>
        <p:nvSpPr>
          <p:cNvPr id="113" name="Shape 113"/>
          <p:cNvSpPr txBox="1"/>
          <p:nvPr/>
        </p:nvSpPr>
        <p:spPr>
          <a:xfrm>
            <a:off x="2552700" y="1207950"/>
            <a:ext cx="4127099" cy="902100"/>
          </a:xfrm>
          <a:prstGeom prst="rect">
            <a:avLst/>
          </a:prstGeom>
          <a:noFill/>
          <a:ln>
            <a:noFill/>
          </a:ln>
        </p:spPr>
        <p:txBody>
          <a:bodyPr lIns="91425" tIns="91425" rIns="91425" bIns="91425" anchor="t" anchorCtr="0">
            <a:noAutofit/>
          </a:bodyPr>
          <a:lstStyle/>
          <a:p>
            <a:pPr lvl="0" algn="ctr" rtl="0">
              <a:spcBef>
                <a:spcPts val="0"/>
              </a:spcBef>
              <a:buNone/>
            </a:pPr>
            <a:r>
              <a:rPr lang="en-GB" sz="2000">
                <a:solidFill>
                  <a:srgbClr val="75787A"/>
                </a:solidFill>
                <a:latin typeface="Open Sans"/>
                <a:ea typeface="Open Sans"/>
                <a:cs typeface="Open Sans"/>
                <a:sym typeface="Open Sans"/>
              </a:rPr>
              <a:t>Containers create a better abstraction layer</a:t>
            </a:r>
          </a:p>
        </p:txBody>
      </p:sp>
      <p:pic>
        <p:nvPicPr>
          <p:cNvPr id="114" name="Shape 114"/>
          <p:cNvPicPr preferRelativeResize="0"/>
          <p:nvPr/>
        </p:nvPicPr>
        <p:blipFill>
          <a:blip r:embed="rId4">
            <a:alphaModFix/>
          </a:blip>
          <a:stretch>
            <a:fillRect/>
          </a:stretch>
        </p:blipFill>
        <p:spPr>
          <a:xfrm>
            <a:off x="2153201" y="3144640"/>
            <a:ext cx="857125" cy="857125"/>
          </a:xfrm>
          <a:prstGeom prst="rect">
            <a:avLst/>
          </a:prstGeom>
          <a:noFill/>
          <a:ln>
            <a:noFill/>
          </a:ln>
        </p:spPr>
      </p:pic>
      <p:sp>
        <p:nvSpPr>
          <p:cNvPr id="115" name="Shape 115"/>
          <p:cNvSpPr txBox="1"/>
          <p:nvPr/>
        </p:nvSpPr>
        <p:spPr>
          <a:xfrm>
            <a:off x="3632525" y="4162375"/>
            <a:ext cx="1971899" cy="457200"/>
          </a:xfrm>
          <a:prstGeom prst="rect">
            <a:avLst/>
          </a:prstGeom>
          <a:solidFill>
            <a:srgbClr val="4285F4"/>
          </a:solid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solidFill>
                  <a:srgbClr val="FFFFFF"/>
                </a:solidFill>
                <a:latin typeface="Open Sans"/>
                <a:ea typeface="Open Sans"/>
                <a:cs typeface="Open Sans"/>
                <a:sym typeface="Open Sans"/>
              </a:rPr>
              <a:t>Hypervisor</a:t>
            </a:r>
          </a:p>
        </p:txBody>
      </p:sp>
      <p:sp>
        <p:nvSpPr>
          <p:cNvPr id="116" name="Shape 116"/>
          <p:cNvSpPr txBox="1"/>
          <p:nvPr/>
        </p:nvSpPr>
        <p:spPr>
          <a:xfrm>
            <a:off x="3632525" y="2119750"/>
            <a:ext cx="1971899" cy="2045700"/>
          </a:xfrm>
          <a:prstGeom prst="rect">
            <a:avLst/>
          </a:prstGeom>
          <a:solidFill>
            <a:srgbClr val="CCCCCC"/>
          </a:solidFill>
          <a:ln>
            <a:noFill/>
          </a:ln>
        </p:spPr>
        <p:txBody>
          <a:bodyPr lIns="91425" tIns="91425" rIns="91425" bIns="91425" anchor="t" anchorCtr="0">
            <a:noAutofit/>
          </a:bodyPr>
          <a:lstStyle/>
          <a:p>
            <a:pPr marL="0" marR="0" lvl="0" indent="0" algn="ctr" rtl="0">
              <a:lnSpc>
                <a:spcPct val="100000"/>
              </a:lnSpc>
              <a:spcBef>
                <a:spcPts val="0"/>
              </a:spcBef>
              <a:spcAft>
                <a:spcPts val="0"/>
              </a:spcAft>
              <a:buNone/>
            </a:pPr>
            <a:r>
              <a:rPr lang="en-GB">
                <a:latin typeface="Open Sans"/>
                <a:ea typeface="Open Sans"/>
                <a:cs typeface="Open Sans"/>
                <a:sym typeface="Open Sans"/>
              </a:rPr>
              <a:t>Guest environment</a:t>
            </a:r>
          </a:p>
        </p:txBody>
      </p:sp>
      <p:sp>
        <p:nvSpPr>
          <p:cNvPr id="117" name="Shape 117"/>
          <p:cNvSpPr txBox="1"/>
          <p:nvPr/>
        </p:nvSpPr>
        <p:spPr>
          <a:xfrm>
            <a:off x="3798448" y="2512142"/>
            <a:ext cx="1647900" cy="457200"/>
          </a:xfrm>
          <a:prstGeom prst="rect">
            <a:avLst/>
          </a:prstGeom>
          <a:solidFill>
            <a:srgbClr val="009925"/>
          </a:solid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solidFill>
                  <a:srgbClr val="FFFFFF"/>
                </a:solidFill>
                <a:latin typeface="Open Sans"/>
                <a:ea typeface="Open Sans"/>
                <a:cs typeface="Open Sans"/>
                <a:sym typeface="Open Sans"/>
              </a:rPr>
              <a:t>app code</a:t>
            </a:r>
          </a:p>
        </p:txBody>
      </p:sp>
      <p:sp>
        <p:nvSpPr>
          <p:cNvPr id="118" name="Shape 118"/>
          <p:cNvSpPr txBox="1"/>
          <p:nvPr/>
        </p:nvSpPr>
        <p:spPr>
          <a:xfrm>
            <a:off x="3798448" y="3059909"/>
            <a:ext cx="1647900" cy="457200"/>
          </a:xfrm>
          <a:prstGeom prst="rect">
            <a:avLst/>
          </a:prstGeom>
          <a:solidFill>
            <a:srgbClr val="009925"/>
          </a:solid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solidFill>
                  <a:srgbClr val="FFFFFF"/>
                </a:solidFill>
                <a:latin typeface="Open Sans"/>
                <a:ea typeface="Open Sans"/>
                <a:cs typeface="Open Sans"/>
                <a:sym typeface="Open Sans"/>
              </a:rPr>
              <a:t>libraries</a:t>
            </a:r>
          </a:p>
        </p:txBody>
      </p:sp>
      <p:sp>
        <p:nvSpPr>
          <p:cNvPr id="119" name="Shape 119"/>
          <p:cNvSpPr txBox="1"/>
          <p:nvPr/>
        </p:nvSpPr>
        <p:spPr>
          <a:xfrm>
            <a:off x="3798448" y="3612040"/>
            <a:ext cx="1647900" cy="457200"/>
          </a:xfrm>
          <a:prstGeom prst="rect">
            <a:avLst/>
          </a:prstGeom>
          <a:solidFill>
            <a:srgbClr val="D84437"/>
          </a:solid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solidFill>
                  <a:srgbClr val="FFFFFF"/>
                </a:solidFill>
                <a:latin typeface="Open Sans"/>
                <a:ea typeface="Open Sans"/>
                <a:cs typeface="Open Sans"/>
                <a:sym typeface="Open Sans"/>
              </a:rPr>
              <a:t>guest OS</a:t>
            </a:r>
          </a:p>
        </p:txBody>
      </p:sp>
      <p:sp>
        <p:nvSpPr>
          <p:cNvPr id="120" name="Shape 120"/>
          <p:cNvSpPr txBox="1"/>
          <p:nvPr/>
        </p:nvSpPr>
        <p:spPr>
          <a:xfrm>
            <a:off x="2357615" y="3258509"/>
            <a:ext cx="1810199" cy="37349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GB">
                <a:latin typeface="Open Sans"/>
                <a:ea typeface="Open Sans"/>
                <a:cs typeface="Open Sans"/>
                <a:sym typeface="Open Sans"/>
              </a:rPr>
              <a:t>cut here</a:t>
            </a:r>
          </a:p>
        </p:txBody>
      </p:sp>
      <p:cxnSp>
        <p:nvCxnSpPr>
          <p:cNvPr id="121" name="Shape 121"/>
          <p:cNvCxnSpPr/>
          <p:nvPr/>
        </p:nvCxnSpPr>
        <p:spPr>
          <a:xfrm>
            <a:off x="2859100" y="3563525"/>
            <a:ext cx="3735600" cy="0"/>
          </a:xfrm>
          <a:prstGeom prst="straightConnector1">
            <a:avLst/>
          </a:prstGeom>
          <a:noFill/>
          <a:ln w="19050" cap="flat" cmpd="sng">
            <a:solidFill>
              <a:srgbClr val="000000"/>
            </a:solidFill>
            <a:prstDash val="dash"/>
            <a:round/>
            <a:headEnd type="none" w="lg" len="lg"/>
            <a:tailEnd type="none" w="lg" len="lg"/>
          </a:ln>
        </p:spPr>
      </p:cxn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Shape 1504"/>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Rolling Update</a:t>
            </a:r>
          </a:p>
        </p:txBody>
      </p:sp>
      <p:cxnSp>
        <p:nvCxnSpPr>
          <p:cNvPr id="1505" name="Shape 1505"/>
          <p:cNvCxnSpPr/>
          <p:nvPr/>
        </p:nvCxnSpPr>
        <p:spPr>
          <a:xfrm>
            <a:off x="4757225" y="1571175"/>
            <a:ext cx="0" cy="235500"/>
          </a:xfrm>
          <a:prstGeom prst="straightConnector1">
            <a:avLst/>
          </a:prstGeom>
          <a:noFill/>
          <a:ln w="19050" cap="flat" cmpd="sng">
            <a:solidFill>
              <a:srgbClr val="F4B400"/>
            </a:solidFill>
            <a:prstDash val="solid"/>
            <a:round/>
            <a:headEnd type="none" w="lg" len="lg"/>
            <a:tailEnd type="none" w="lg" len="lg"/>
          </a:ln>
        </p:spPr>
      </p:cxnSp>
      <p:sp>
        <p:nvSpPr>
          <p:cNvPr id="1506" name="Shape 1506"/>
          <p:cNvSpPr/>
          <p:nvPr/>
        </p:nvSpPr>
        <p:spPr>
          <a:xfrm>
            <a:off x="110168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Node1</a:t>
            </a:r>
          </a:p>
        </p:txBody>
      </p:sp>
      <p:sp>
        <p:nvSpPr>
          <p:cNvPr id="1507" name="Shape 1507"/>
          <p:cNvSpPr/>
          <p:nvPr/>
        </p:nvSpPr>
        <p:spPr>
          <a:xfrm>
            <a:off x="543443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Node3</a:t>
            </a:r>
          </a:p>
        </p:txBody>
      </p:sp>
      <p:sp>
        <p:nvSpPr>
          <p:cNvPr id="1508" name="Shape 1508"/>
          <p:cNvSpPr/>
          <p:nvPr/>
        </p:nvSpPr>
        <p:spPr>
          <a:xfrm>
            <a:off x="3268060"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Node2</a:t>
            </a:r>
          </a:p>
        </p:txBody>
      </p:sp>
      <p:sp>
        <p:nvSpPr>
          <p:cNvPr id="1509" name="Shape 1509"/>
          <p:cNvSpPr/>
          <p:nvPr/>
        </p:nvSpPr>
        <p:spPr>
          <a:xfrm>
            <a:off x="6605930" y="3342543"/>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800" b="1">
                <a:solidFill>
                  <a:srgbClr val="434343"/>
                </a:solidFill>
                <a:latin typeface="Roboto"/>
                <a:ea typeface="Roboto"/>
                <a:cs typeface="Roboto"/>
                <a:sym typeface="Roboto"/>
              </a:rPr>
              <a:t>ghost</a:t>
            </a:r>
          </a:p>
        </p:txBody>
      </p:sp>
      <p:grpSp>
        <p:nvGrpSpPr>
          <p:cNvPr id="1510" name="Shape 1510"/>
          <p:cNvGrpSpPr/>
          <p:nvPr/>
        </p:nvGrpSpPr>
        <p:grpSpPr>
          <a:xfrm>
            <a:off x="6516054" y="3017782"/>
            <a:ext cx="804038" cy="585282"/>
            <a:chOff x="3077404" y="2241347"/>
            <a:chExt cx="1199700" cy="866700"/>
          </a:xfrm>
        </p:grpSpPr>
        <p:sp>
          <p:nvSpPr>
            <p:cNvPr id="1511" name="Shape 1511"/>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512" name="Shape 1512"/>
            <p:cNvSpPr/>
            <p:nvPr/>
          </p:nvSpPr>
          <p:spPr>
            <a:xfrm>
              <a:off x="3211508" y="2722260"/>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grpSp>
      <p:sp>
        <p:nvSpPr>
          <p:cNvPr id="1513" name="Shape 1513"/>
          <p:cNvSpPr/>
          <p:nvPr/>
        </p:nvSpPr>
        <p:spPr>
          <a:xfrm>
            <a:off x="4193075" y="1733125"/>
            <a:ext cx="1128300" cy="3984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Service</a:t>
            </a:r>
          </a:p>
        </p:txBody>
      </p:sp>
      <p:cxnSp>
        <p:nvCxnSpPr>
          <p:cNvPr id="1514" name="Shape 1514"/>
          <p:cNvCxnSpPr>
            <a:stCxn id="1513" idx="2"/>
            <a:endCxn id="1511" idx="0"/>
          </p:cNvCxnSpPr>
          <p:nvPr/>
        </p:nvCxnSpPr>
        <p:spPr>
          <a:xfrm>
            <a:off x="4757225" y="2131525"/>
            <a:ext cx="2160900" cy="886200"/>
          </a:xfrm>
          <a:prstGeom prst="straightConnector1">
            <a:avLst/>
          </a:prstGeom>
          <a:noFill/>
          <a:ln w="19050" cap="flat" cmpd="sng">
            <a:solidFill>
              <a:srgbClr val="F4B400"/>
            </a:solidFill>
            <a:prstDash val="solid"/>
            <a:round/>
            <a:headEnd type="none" w="lg" len="lg"/>
            <a:tailEnd type="none" w="lg" len="lg"/>
          </a:ln>
        </p:spPr>
      </p:cxnSp>
      <p:sp>
        <p:nvSpPr>
          <p:cNvPr id="1515" name="Shape 1515"/>
          <p:cNvSpPr/>
          <p:nvPr/>
        </p:nvSpPr>
        <p:spPr>
          <a:xfrm>
            <a:off x="4439630" y="3342580"/>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800" b="1">
                <a:solidFill>
                  <a:srgbClr val="434343"/>
                </a:solidFill>
                <a:latin typeface="Roboto"/>
                <a:ea typeface="Roboto"/>
                <a:cs typeface="Roboto"/>
                <a:sym typeface="Roboto"/>
              </a:rPr>
              <a:t>ghost</a:t>
            </a:r>
          </a:p>
        </p:txBody>
      </p:sp>
      <p:grpSp>
        <p:nvGrpSpPr>
          <p:cNvPr id="1516" name="Shape 1516"/>
          <p:cNvGrpSpPr/>
          <p:nvPr/>
        </p:nvGrpSpPr>
        <p:grpSpPr>
          <a:xfrm>
            <a:off x="4349579" y="3004244"/>
            <a:ext cx="804038" cy="585282"/>
            <a:chOff x="3077404" y="2241347"/>
            <a:chExt cx="1199700" cy="866700"/>
          </a:xfrm>
        </p:grpSpPr>
        <p:sp>
          <p:nvSpPr>
            <p:cNvPr id="1517" name="Shape 1517"/>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518" name="Shape 1518"/>
            <p:cNvSpPr/>
            <p:nvPr/>
          </p:nvSpPr>
          <p:spPr>
            <a:xfrm>
              <a:off x="3211769" y="2742362"/>
              <a:ext cx="931499"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grpSp>
      <p:sp>
        <p:nvSpPr>
          <p:cNvPr id="1519" name="Shape 1519"/>
          <p:cNvSpPr/>
          <p:nvPr/>
        </p:nvSpPr>
        <p:spPr>
          <a:xfrm>
            <a:off x="2183454" y="300424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520" name="Shape 1520"/>
          <p:cNvSpPr/>
          <p:nvPr/>
        </p:nvSpPr>
        <p:spPr>
          <a:xfrm>
            <a:off x="2273330" y="3342580"/>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cxnSp>
        <p:nvCxnSpPr>
          <p:cNvPr id="1521" name="Shape 1521"/>
          <p:cNvCxnSpPr/>
          <p:nvPr/>
        </p:nvCxnSpPr>
        <p:spPr>
          <a:xfrm flipH="1">
            <a:off x="4751525" y="2131524"/>
            <a:ext cx="5700" cy="872700"/>
          </a:xfrm>
          <a:prstGeom prst="straightConnector1">
            <a:avLst/>
          </a:prstGeom>
          <a:noFill/>
          <a:ln w="19050" cap="flat" cmpd="sng">
            <a:solidFill>
              <a:srgbClr val="F4B400"/>
            </a:solidFill>
            <a:prstDash val="solid"/>
            <a:round/>
            <a:headEnd type="none" w="lg" len="lg"/>
            <a:tailEnd type="none" w="lg" len="lg"/>
          </a:ln>
        </p:spPr>
      </p:cxnSp>
      <p:cxnSp>
        <p:nvCxnSpPr>
          <p:cNvPr id="1522" name="Shape 1522"/>
          <p:cNvCxnSpPr/>
          <p:nvPr/>
        </p:nvCxnSpPr>
        <p:spPr>
          <a:xfrm flipH="1">
            <a:off x="2585525" y="2131524"/>
            <a:ext cx="2171700" cy="872700"/>
          </a:xfrm>
          <a:prstGeom prst="straightConnector1">
            <a:avLst/>
          </a:prstGeom>
          <a:noFill/>
          <a:ln w="19050" cap="flat" cmpd="sng">
            <a:solidFill>
              <a:srgbClr val="F4B400"/>
            </a:solidFill>
            <a:prstDash val="solid"/>
            <a:round/>
            <a:headEnd type="none" w="lg" len="lg"/>
            <a:tailEnd type="none" w="lg" len="lg"/>
          </a:ln>
        </p:spPr>
      </p:cxnSp>
      <p:sp>
        <p:nvSpPr>
          <p:cNvPr id="1523" name="Shape 1523"/>
          <p:cNvSpPr/>
          <p:nvPr/>
        </p:nvSpPr>
        <p:spPr>
          <a:xfrm>
            <a:off x="5523187" y="3017769"/>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524" name="Shape 1524"/>
          <p:cNvSpPr/>
          <p:nvPr/>
        </p:nvSpPr>
        <p:spPr>
          <a:xfrm>
            <a:off x="5613049" y="3342580"/>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spTree>
    <p:extLst>
      <p:ext uri="{BB962C8B-B14F-4D97-AF65-F5344CB8AC3E}">
        <p14:creationId xmlns:p14="http://schemas.microsoft.com/office/powerpoint/2010/main" val="934756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Shape 1529"/>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Rolling Update</a:t>
            </a:r>
          </a:p>
        </p:txBody>
      </p:sp>
      <p:cxnSp>
        <p:nvCxnSpPr>
          <p:cNvPr id="1530" name="Shape 1530"/>
          <p:cNvCxnSpPr/>
          <p:nvPr/>
        </p:nvCxnSpPr>
        <p:spPr>
          <a:xfrm>
            <a:off x="4757225" y="1571175"/>
            <a:ext cx="0" cy="235500"/>
          </a:xfrm>
          <a:prstGeom prst="straightConnector1">
            <a:avLst/>
          </a:prstGeom>
          <a:noFill/>
          <a:ln w="19050" cap="flat" cmpd="sng">
            <a:solidFill>
              <a:srgbClr val="F4B400"/>
            </a:solidFill>
            <a:prstDash val="solid"/>
            <a:round/>
            <a:headEnd type="none" w="lg" len="lg"/>
            <a:tailEnd type="none" w="lg" len="lg"/>
          </a:ln>
        </p:spPr>
      </p:cxnSp>
      <p:sp>
        <p:nvSpPr>
          <p:cNvPr id="1531" name="Shape 1531"/>
          <p:cNvSpPr/>
          <p:nvPr/>
        </p:nvSpPr>
        <p:spPr>
          <a:xfrm>
            <a:off x="110168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Node1</a:t>
            </a:r>
          </a:p>
        </p:txBody>
      </p:sp>
      <p:sp>
        <p:nvSpPr>
          <p:cNvPr id="1532" name="Shape 1532"/>
          <p:cNvSpPr/>
          <p:nvPr/>
        </p:nvSpPr>
        <p:spPr>
          <a:xfrm>
            <a:off x="543443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Node3</a:t>
            </a:r>
          </a:p>
        </p:txBody>
      </p:sp>
      <p:sp>
        <p:nvSpPr>
          <p:cNvPr id="1533" name="Shape 1533"/>
          <p:cNvSpPr/>
          <p:nvPr/>
        </p:nvSpPr>
        <p:spPr>
          <a:xfrm>
            <a:off x="3268060"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Node2</a:t>
            </a:r>
          </a:p>
        </p:txBody>
      </p:sp>
      <p:sp>
        <p:nvSpPr>
          <p:cNvPr id="1534" name="Shape 1534"/>
          <p:cNvSpPr/>
          <p:nvPr/>
        </p:nvSpPr>
        <p:spPr>
          <a:xfrm>
            <a:off x="6605930" y="3342543"/>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800" b="1">
                <a:solidFill>
                  <a:srgbClr val="434343"/>
                </a:solidFill>
                <a:latin typeface="Roboto"/>
                <a:ea typeface="Roboto"/>
                <a:cs typeface="Roboto"/>
                <a:sym typeface="Roboto"/>
              </a:rPr>
              <a:t>ghost</a:t>
            </a:r>
          </a:p>
        </p:txBody>
      </p:sp>
      <p:grpSp>
        <p:nvGrpSpPr>
          <p:cNvPr id="1535" name="Shape 1535"/>
          <p:cNvGrpSpPr/>
          <p:nvPr/>
        </p:nvGrpSpPr>
        <p:grpSpPr>
          <a:xfrm>
            <a:off x="6516054" y="3017782"/>
            <a:ext cx="804038" cy="585282"/>
            <a:chOff x="3077404" y="2241347"/>
            <a:chExt cx="1199700" cy="866700"/>
          </a:xfrm>
        </p:grpSpPr>
        <p:sp>
          <p:nvSpPr>
            <p:cNvPr id="1536" name="Shape 1536"/>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537" name="Shape 1537"/>
            <p:cNvSpPr/>
            <p:nvPr/>
          </p:nvSpPr>
          <p:spPr>
            <a:xfrm>
              <a:off x="3211508" y="2722260"/>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grpSp>
      <p:sp>
        <p:nvSpPr>
          <p:cNvPr id="1538" name="Shape 1538"/>
          <p:cNvSpPr/>
          <p:nvPr/>
        </p:nvSpPr>
        <p:spPr>
          <a:xfrm>
            <a:off x="4193075" y="1733125"/>
            <a:ext cx="1128300" cy="3984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Service</a:t>
            </a:r>
          </a:p>
        </p:txBody>
      </p:sp>
      <p:cxnSp>
        <p:nvCxnSpPr>
          <p:cNvPr id="1539" name="Shape 1539"/>
          <p:cNvCxnSpPr>
            <a:stCxn id="1538" idx="2"/>
            <a:endCxn id="1536" idx="0"/>
          </p:cNvCxnSpPr>
          <p:nvPr/>
        </p:nvCxnSpPr>
        <p:spPr>
          <a:xfrm>
            <a:off x="4757225" y="2131525"/>
            <a:ext cx="2160900" cy="886200"/>
          </a:xfrm>
          <a:prstGeom prst="straightConnector1">
            <a:avLst/>
          </a:prstGeom>
          <a:noFill/>
          <a:ln w="19050" cap="flat" cmpd="sng">
            <a:solidFill>
              <a:srgbClr val="F4B400"/>
            </a:solidFill>
            <a:prstDash val="solid"/>
            <a:round/>
            <a:headEnd type="none" w="lg" len="lg"/>
            <a:tailEnd type="none" w="lg" len="lg"/>
          </a:ln>
        </p:spPr>
      </p:cxnSp>
      <p:sp>
        <p:nvSpPr>
          <p:cNvPr id="1540" name="Shape 1540"/>
          <p:cNvSpPr/>
          <p:nvPr/>
        </p:nvSpPr>
        <p:spPr>
          <a:xfrm>
            <a:off x="4439630" y="3342580"/>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800" b="1">
                <a:solidFill>
                  <a:srgbClr val="434343"/>
                </a:solidFill>
                <a:latin typeface="Roboto"/>
                <a:ea typeface="Roboto"/>
                <a:cs typeface="Roboto"/>
                <a:sym typeface="Roboto"/>
              </a:rPr>
              <a:t>ghost</a:t>
            </a:r>
          </a:p>
        </p:txBody>
      </p:sp>
      <p:grpSp>
        <p:nvGrpSpPr>
          <p:cNvPr id="1541" name="Shape 1541"/>
          <p:cNvGrpSpPr/>
          <p:nvPr/>
        </p:nvGrpSpPr>
        <p:grpSpPr>
          <a:xfrm>
            <a:off x="4349579" y="3004244"/>
            <a:ext cx="804038" cy="585282"/>
            <a:chOff x="3077404" y="2241347"/>
            <a:chExt cx="1199700" cy="866700"/>
          </a:xfrm>
        </p:grpSpPr>
        <p:sp>
          <p:nvSpPr>
            <p:cNvPr id="1542" name="Shape 1542"/>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543" name="Shape 1543"/>
            <p:cNvSpPr/>
            <p:nvPr/>
          </p:nvSpPr>
          <p:spPr>
            <a:xfrm>
              <a:off x="3211769" y="2742362"/>
              <a:ext cx="931499"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grpSp>
      <p:sp>
        <p:nvSpPr>
          <p:cNvPr id="1544" name="Shape 1544"/>
          <p:cNvSpPr/>
          <p:nvPr/>
        </p:nvSpPr>
        <p:spPr>
          <a:xfrm>
            <a:off x="2183454" y="300424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545" name="Shape 1545"/>
          <p:cNvSpPr/>
          <p:nvPr/>
        </p:nvSpPr>
        <p:spPr>
          <a:xfrm>
            <a:off x="2273330" y="3342580"/>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cxnSp>
        <p:nvCxnSpPr>
          <p:cNvPr id="1546" name="Shape 1546"/>
          <p:cNvCxnSpPr/>
          <p:nvPr/>
        </p:nvCxnSpPr>
        <p:spPr>
          <a:xfrm flipH="1">
            <a:off x="4751525" y="2131524"/>
            <a:ext cx="5700" cy="872700"/>
          </a:xfrm>
          <a:prstGeom prst="straightConnector1">
            <a:avLst/>
          </a:prstGeom>
          <a:noFill/>
          <a:ln w="19050" cap="flat" cmpd="sng">
            <a:solidFill>
              <a:srgbClr val="F4B400"/>
            </a:solidFill>
            <a:prstDash val="solid"/>
            <a:round/>
            <a:headEnd type="none" w="lg" len="lg"/>
            <a:tailEnd type="none" w="lg" len="lg"/>
          </a:ln>
        </p:spPr>
      </p:cxnSp>
      <p:cxnSp>
        <p:nvCxnSpPr>
          <p:cNvPr id="1547" name="Shape 1547"/>
          <p:cNvCxnSpPr/>
          <p:nvPr/>
        </p:nvCxnSpPr>
        <p:spPr>
          <a:xfrm flipH="1">
            <a:off x="2585525" y="2131524"/>
            <a:ext cx="2171700" cy="872700"/>
          </a:xfrm>
          <a:prstGeom prst="straightConnector1">
            <a:avLst/>
          </a:prstGeom>
          <a:noFill/>
          <a:ln w="19050" cap="flat" cmpd="sng">
            <a:solidFill>
              <a:srgbClr val="F4B400"/>
            </a:solidFill>
            <a:prstDash val="solid"/>
            <a:round/>
            <a:headEnd type="none" w="lg" len="lg"/>
            <a:tailEnd type="none" w="lg" len="lg"/>
          </a:ln>
        </p:spPr>
      </p:cxnSp>
      <p:sp>
        <p:nvSpPr>
          <p:cNvPr id="1548" name="Shape 1548"/>
          <p:cNvSpPr/>
          <p:nvPr/>
        </p:nvSpPr>
        <p:spPr>
          <a:xfrm>
            <a:off x="5523187" y="3017769"/>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549" name="Shape 1549"/>
          <p:cNvSpPr/>
          <p:nvPr/>
        </p:nvSpPr>
        <p:spPr>
          <a:xfrm>
            <a:off x="5613049" y="3342580"/>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cxnSp>
        <p:nvCxnSpPr>
          <p:cNvPr id="1550" name="Shape 1550"/>
          <p:cNvCxnSpPr>
            <a:stCxn id="1538" idx="2"/>
            <a:endCxn id="1548" idx="0"/>
          </p:cNvCxnSpPr>
          <p:nvPr/>
        </p:nvCxnSpPr>
        <p:spPr>
          <a:xfrm>
            <a:off x="4757225" y="2131525"/>
            <a:ext cx="1167900" cy="886200"/>
          </a:xfrm>
          <a:prstGeom prst="straightConnector1">
            <a:avLst/>
          </a:prstGeom>
          <a:noFill/>
          <a:ln w="19050" cap="flat" cmpd="sng">
            <a:solidFill>
              <a:srgbClr val="F4B400"/>
            </a:solidFill>
            <a:prstDash val="solid"/>
            <a:round/>
            <a:headEnd type="none" w="lg" len="lg"/>
            <a:tailEnd type="none" w="lg" len="lg"/>
          </a:ln>
        </p:spPr>
      </p:cxnSp>
    </p:spTree>
    <p:extLst>
      <p:ext uri="{BB962C8B-B14F-4D97-AF65-F5344CB8AC3E}">
        <p14:creationId xmlns:p14="http://schemas.microsoft.com/office/powerpoint/2010/main" val="33758446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Shape 1555"/>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Rolling Update</a:t>
            </a:r>
          </a:p>
        </p:txBody>
      </p:sp>
      <p:cxnSp>
        <p:nvCxnSpPr>
          <p:cNvPr id="1556" name="Shape 1556"/>
          <p:cNvCxnSpPr/>
          <p:nvPr/>
        </p:nvCxnSpPr>
        <p:spPr>
          <a:xfrm>
            <a:off x="4757225" y="1571175"/>
            <a:ext cx="0" cy="235500"/>
          </a:xfrm>
          <a:prstGeom prst="straightConnector1">
            <a:avLst/>
          </a:prstGeom>
          <a:noFill/>
          <a:ln w="19050" cap="flat" cmpd="sng">
            <a:solidFill>
              <a:srgbClr val="F4B400"/>
            </a:solidFill>
            <a:prstDash val="solid"/>
            <a:round/>
            <a:headEnd type="none" w="lg" len="lg"/>
            <a:tailEnd type="none" w="lg" len="lg"/>
          </a:ln>
        </p:spPr>
      </p:cxnSp>
      <p:sp>
        <p:nvSpPr>
          <p:cNvPr id="1557" name="Shape 1557"/>
          <p:cNvSpPr/>
          <p:nvPr/>
        </p:nvSpPr>
        <p:spPr>
          <a:xfrm>
            <a:off x="110168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Node1</a:t>
            </a:r>
          </a:p>
        </p:txBody>
      </p:sp>
      <p:sp>
        <p:nvSpPr>
          <p:cNvPr id="1558" name="Shape 1558"/>
          <p:cNvSpPr/>
          <p:nvPr/>
        </p:nvSpPr>
        <p:spPr>
          <a:xfrm>
            <a:off x="543443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Node3</a:t>
            </a:r>
          </a:p>
        </p:txBody>
      </p:sp>
      <p:sp>
        <p:nvSpPr>
          <p:cNvPr id="1559" name="Shape 1559"/>
          <p:cNvSpPr/>
          <p:nvPr/>
        </p:nvSpPr>
        <p:spPr>
          <a:xfrm>
            <a:off x="3268060"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Node2</a:t>
            </a:r>
          </a:p>
        </p:txBody>
      </p:sp>
      <p:sp>
        <p:nvSpPr>
          <p:cNvPr id="1560" name="Shape 1560"/>
          <p:cNvSpPr/>
          <p:nvPr/>
        </p:nvSpPr>
        <p:spPr>
          <a:xfrm>
            <a:off x="6605930" y="3342543"/>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800" b="1">
                <a:solidFill>
                  <a:srgbClr val="434343"/>
                </a:solidFill>
                <a:latin typeface="Roboto"/>
                <a:ea typeface="Roboto"/>
                <a:cs typeface="Roboto"/>
                <a:sym typeface="Roboto"/>
              </a:rPr>
              <a:t>ghost</a:t>
            </a:r>
          </a:p>
        </p:txBody>
      </p:sp>
      <p:grpSp>
        <p:nvGrpSpPr>
          <p:cNvPr id="1561" name="Shape 1561"/>
          <p:cNvGrpSpPr/>
          <p:nvPr/>
        </p:nvGrpSpPr>
        <p:grpSpPr>
          <a:xfrm>
            <a:off x="6516054" y="3017782"/>
            <a:ext cx="804038" cy="585282"/>
            <a:chOff x="3077404" y="2241347"/>
            <a:chExt cx="1199700" cy="866700"/>
          </a:xfrm>
        </p:grpSpPr>
        <p:sp>
          <p:nvSpPr>
            <p:cNvPr id="1562" name="Shape 1562"/>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563" name="Shape 1563"/>
            <p:cNvSpPr/>
            <p:nvPr/>
          </p:nvSpPr>
          <p:spPr>
            <a:xfrm>
              <a:off x="3211508" y="2722260"/>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grpSp>
      <p:sp>
        <p:nvSpPr>
          <p:cNvPr id="1564" name="Shape 1564"/>
          <p:cNvSpPr/>
          <p:nvPr/>
        </p:nvSpPr>
        <p:spPr>
          <a:xfrm>
            <a:off x="4193075" y="1733125"/>
            <a:ext cx="1128300" cy="3984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Service</a:t>
            </a:r>
          </a:p>
        </p:txBody>
      </p:sp>
      <p:sp>
        <p:nvSpPr>
          <p:cNvPr id="1565" name="Shape 1565"/>
          <p:cNvSpPr/>
          <p:nvPr/>
        </p:nvSpPr>
        <p:spPr>
          <a:xfrm>
            <a:off x="4439630" y="3342580"/>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800" b="1">
                <a:solidFill>
                  <a:srgbClr val="434343"/>
                </a:solidFill>
                <a:latin typeface="Roboto"/>
                <a:ea typeface="Roboto"/>
                <a:cs typeface="Roboto"/>
                <a:sym typeface="Roboto"/>
              </a:rPr>
              <a:t>ghost</a:t>
            </a:r>
          </a:p>
        </p:txBody>
      </p:sp>
      <p:grpSp>
        <p:nvGrpSpPr>
          <p:cNvPr id="1566" name="Shape 1566"/>
          <p:cNvGrpSpPr/>
          <p:nvPr/>
        </p:nvGrpSpPr>
        <p:grpSpPr>
          <a:xfrm>
            <a:off x="4349579" y="3004244"/>
            <a:ext cx="804038" cy="585282"/>
            <a:chOff x="3077404" y="2241347"/>
            <a:chExt cx="1199700" cy="866700"/>
          </a:xfrm>
        </p:grpSpPr>
        <p:sp>
          <p:nvSpPr>
            <p:cNvPr id="1567" name="Shape 1567"/>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568" name="Shape 1568"/>
            <p:cNvSpPr/>
            <p:nvPr/>
          </p:nvSpPr>
          <p:spPr>
            <a:xfrm>
              <a:off x="3211769" y="2742362"/>
              <a:ext cx="931499"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grpSp>
      <p:sp>
        <p:nvSpPr>
          <p:cNvPr id="1569" name="Shape 1569"/>
          <p:cNvSpPr/>
          <p:nvPr/>
        </p:nvSpPr>
        <p:spPr>
          <a:xfrm>
            <a:off x="2183454" y="300424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570" name="Shape 1570"/>
          <p:cNvSpPr/>
          <p:nvPr/>
        </p:nvSpPr>
        <p:spPr>
          <a:xfrm>
            <a:off x="2273330" y="3342580"/>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cxnSp>
        <p:nvCxnSpPr>
          <p:cNvPr id="1571" name="Shape 1571"/>
          <p:cNvCxnSpPr/>
          <p:nvPr/>
        </p:nvCxnSpPr>
        <p:spPr>
          <a:xfrm flipH="1">
            <a:off x="4751525" y="2131524"/>
            <a:ext cx="5700" cy="872700"/>
          </a:xfrm>
          <a:prstGeom prst="straightConnector1">
            <a:avLst/>
          </a:prstGeom>
          <a:noFill/>
          <a:ln w="19050" cap="flat" cmpd="sng">
            <a:solidFill>
              <a:srgbClr val="F4B400"/>
            </a:solidFill>
            <a:prstDash val="solid"/>
            <a:round/>
            <a:headEnd type="none" w="lg" len="lg"/>
            <a:tailEnd type="none" w="lg" len="lg"/>
          </a:ln>
        </p:spPr>
      </p:cxnSp>
      <p:cxnSp>
        <p:nvCxnSpPr>
          <p:cNvPr id="1572" name="Shape 1572"/>
          <p:cNvCxnSpPr/>
          <p:nvPr/>
        </p:nvCxnSpPr>
        <p:spPr>
          <a:xfrm flipH="1">
            <a:off x="2585525" y="2131524"/>
            <a:ext cx="2171700" cy="872700"/>
          </a:xfrm>
          <a:prstGeom prst="straightConnector1">
            <a:avLst/>
          </a:prstGeom>
          <a:noFill/>
          <a:ln w="19050" cap="flat" cmpd="sng">
            <a:solidFill>
              <a:srgbClr val="F4B400"/>
            </a:solidFill>
            <a:prstDash val="solid"/>
            <a:round/>
            <a:headEnd type="none" w="lg" len="lg"/>
            <a:tailEnd type="none" w="lg" len="lg"/>
          </a:ln>
        </p:spPr>
      </p:cxnSp>
      <p:sp>
        <p:nvSpPr>
          <p:cNvPr id="1573" name="Shape 1573"/>
          <p:cNvSpPr/>
          <p:nvPr/>
        </p:nvSpPr>
        <p:spPr>
          <a:xfrm>
            <a:off x="5523187" y="3017769"/>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574" name="Shape 1574"/>
          <p:cNvSpPr/>
          <p:nvPr/>
        </p:nvSpPr>
        <p:spPr>
          <a:xfrm>
            <a:off x="5613049" y="3342580"/>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cxnSp>
        <p:nvCxnSpPr>
          <p:cNvPr id="1575" name="Shape 1575"/>
          <p:cNvCxnSpPr>
            <a:stCxn id="1564" idx="2"/>
            <a:endCxn id="1573" idx="0"/>
          </p:cNvCxnSpPr>
          <p:nvPr/>
        </p:nvCxnSpPr>
        <p:spPr>
          <a:xfrm>
            <a:off x="4757225" y="2131525"/>
            <a:ext cx="1167900" cy="886200"/>
          </a:xfrm>
          <a:prstGeom prst="straightConnector1">
            <a:avLst/>
          </a:prstGeom>
          <a:noFill/>
          <a:ln w="19050" cap="flat" cmpd="sng">
            <a:solidFill>
              <a:srgbClr val="F4B400"/>
            </a:solidFill>
            <a:prstDash val="solid"/>
            <a:round/>
            <a:headEnd type="none" w="lg" len="lg"/>
            <a:tailEnd type="none" w="lg" len="lg"/>
          </a:ln>
        </p:spPr>
      </p:cxnSp>
    </p:spTree>
    <p:extLst>
      <p:ext uri="{BB962C8B-B14F-4D97-AF65-F5344CB8AC3E}">
        <p14:creationId xmlns:p14="http://schemas.microsoft.com/office/powerpoint/2010/main" val="19667018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Shape 1580"/>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Rolling Update</a:t>
            </a:r>
          </a:p>
        </p:txBody>
      </p:sp>
      <p:cxnSp>
        <p:nvCxnSpPr>
          <p:cNvPr id="1581" name="Shape 1581"/>
          <p:cNvCxnSpPr/>
          <p:nvPr/>
        </p:nvCxnSpPr>
        <p:spPr>
          <a:xfrm>
            <a:off x="4757225" y="1571175"/>
            <a:ext cx="0" cy="235500"/>
          </a:xfrm>
          <a:prstGeom prst="straightConnector1">
            <a:avLst/>
          </a:prstGeom>
          <a:noFill/>
          <a:ln w="19050" cap="flat" cmpd="sng">
            <a:solidFill>
              <a:srgbClr val="F4B400"/>
            </a:solidFill>
            <a:prstDash val="solid"/>
            <a:round/>
            <a:headEnd type="none" w="lg" len="lg"/>
            <a:tailEnd type="none" w="lg" len="lg"/>
          </a:ln>
        </p:spPr>
      </p:cxnSp>
      <p:sp>
        <p:nvSpPr>
          <p:cNvPr id="1582" name="Shape 1582"/>
          <p:cNvSpPr/>
          <p:nvPr/>
        </p:nvSpPr>
        <p:spPr>
          <a:xfrm>
            <a:off x="110168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Node1</a:t>
            </a:r>
          </a:p>
        </p:txBody>
      </p:sp>
      <p:sp>
        <p:nvSpPr>
          <p:cNvPr id="1583" name="Shape 1583"/>
          <p:cNvSpPr/>
          <p:nvPr/>
        </p:nvSpPr>
        <p:spPr>
          <a:xfrm>
            <a:off x="543443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Node3</a:t>
            </a:r>
          </a:p>
        </p:txBody>
      </p:sp>
      <p:sp>
        <p:nvSpPr>
          <p:cNvPr id="1584" name="Shape 1584"/>
          <p:cNvSpPr/>
          <p:nvPr/>
        </p:nvSpPr>
        <p:spPr>
          <a:xfrm>
            <a:off x="3268060"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Node2</a:t>
            </a:r>
          </a:p>
        </p:txBody>
      </p:sp>
      <p:sp>
        <p:nvSpPr>
          <p:cNvPr id="1585" name="Shape 1585"/>
          <p:cNvSpPr/>
          <p:nvPr/>
        </p:nvSpPr>
        <p:spPr>
          <a:xfrm>
            <a:off x="4193075" y="1733125"/>
            <a:ext cx="1128300" cy="3984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Service</a:t>
            </a:r>
          </a:p>
        </p:txBody>
      </p:sp>
      <p:sp>
        <p:nvSpPr>
          <p:cNvPr id="1586" name="Shape 1586"/>
          <p:cNvSpPr/>
          <p:nvPr/>
        </p:nvSpPr>
        <p:spPr>
          <a:xfrm>
            <a:off x="4439630" y="3342580"/>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800" b="1">
                <a:solidFill>
                  <a:srgbClr val="434343"/>
                </a:solidFill>
                <a:latin typeface="Roboto"/>
                <a:ea typeface="Roboto"/>
                <a:cs typeface="Roboto"/>
                <a:sym typeface="Roboto"/>
              </a:rPr>
              <a:t>ghost</a:t>
            </a:r>
          </a:p>
        </p:txBody>
      </p:sp>
      <p:grpSp>
        <p:nvGrpSpPr>
          <p:cNvPr id="1587" name="Shape 1587"/>
          <p:cNvGrpSpPr/>
          <p:nvPr/>
        </p:nvGrpSpPr>
        <p:grpSpPr>
          <a:xfrm>
            <a:off x="4349579" y="3004244"/>
            <a:ext cx="804038" cy="585282"/>
            <a:chOff x="3077404" y="2241347"/>
            <a:chExt cx="1199700" cy="866700"/>
          </a:xfrm>
        </p:grpSpPr>
        <p:sp>
          <p:nvSpPr>
            <p:cNvPr id="1588" name="Shape 1588"/>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589" name="Shape 1589"/>
            <p:cNvSpPr/>
            <p:nvPr/>
          </p:nvSpPr>
          <p:spPr>
            <a:xfrm>
              <a:off x="3211769" y="2742362"/>
              <a:ext cx="931499"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grpSp>
      <p:sp>
        <p:nvSpPr>
          <p:cNvPr id="1590" name="Shape 1590"/>
          <p:cNvSpPr/>
          <p:nvPr/>
        </p:nvSpPr>
        <p:spPr>
          <a:xfrm>
            <a:off x="2183454" y="300424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591" name="Shape 1591"/>
          <p:cNvSpPr/>
          <p:nvPr/>
        </p:nvSpPr>
        <p:spPr>
          <a:xfrm>
            <a:off x="2273330" y="3342580"/>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cxnSp>
        <p:nvCxnSpPr>
          <p:cNvPr id="1592" name="Shape 1592"/>
          <p:cNvCxnSpPr/>
          <p:nvPr/>
        </p:nvCxnSpPr>
        <p:spPr>
          <a:xfrm flipH="1">
            <a:off x="4751525" y="2131524"/>
            <a:ext cx="5700" cy="872700"/>
          </a:xfrm>
          <a:prstGeom prst="straightConnector1">
            <a:avLst/>
          </a:prstGeom>
          <a:noFill/>
          <a:ln w="19050" cap="flat" cmpd="sng">
            <a:solidFill>
              <a:srgbClr val="F4B400"/>
            </a:solidFill>
            <a:prstDash val="solid"/>
            <a:round/>
            <a:headEnd type="none" w="lg" len="lg"/>
            <a:tailEnd type="none" w="lg" len="lg"/>
          </a:ln>
        </p:spPr>
      </p:cxnSp>
      <p:cxnSp>
        <p:nvCxnSpPr>
          <p:cNvPr id="1593" name="Shape 1593"/>
          <p:cNvCxnSpPr/>
          <p:nvPr/>
        </p:nvCxnSpPr>
        <p:spPr>
          <a:xfrm flipH="1">
            <a:off x="2585525" y="2131524"/>
            <a:ext cx="2171700" cy="872700"/>
          </a:xfrm>
          <a:prstGeom prst="straightConnector1">
            <a:avLst/>
          </a:prstGeom>
          <a:noFill/>
          <a:ln w="19050" cap="flat" cmpd="sng">
            <a:solidFill>
              <a:srgbClr val="F4B400"/>
            </a:solidFill>
            <a:prstDash val="solid"/>
            <a:round/>
            <a:headEnd type="none" w="lg" len="lg"/>
            <a:tailEnd type="none" w="lg" len="lg"/>
          </a:ln>
        </p:spPr>
      </p:cxnSp>
      <p:sp>
        <p:nvSpPr>
          <p:cNvPr id="1594" name="Shape 1594"/>
          <p:cNvSpPr/>
          <p:nvPr/>
        </p:nvSpPr>
        <p:spPr>
          <a:xfrm>
            <a:off x="5523187" y="3017769"/>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595" name="Shape 1595"/>
          <p:cNvSpPr/>
          <p:nvPr/>
        </p:nvSpPr>
        <p:spPr>
          <a:xfrm>
            <a:off x="5613049" y="3342580"/>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cxnSp>
        <p:nvCxnSpPr>
          <p:cNvPr id="1596" name="Shape 1596"/>
          <p:cNvCxnSpPr>
            <a:stCxn id="1585" idx="2"/>
            <a:endCxn id="1594" idx="0"/>
          </p:cNvCxnSpPr>
          <p:nvPr/>
        </p:nvCxnSpPr>
        <p:spPr>
          <a:xfrm>
            <a:off x="4757225" y="2131525"/>
            <a:ext cx="1167900" cy="886200"/>
          </a:xfrm>
          <a:prstGeom prst="straightConnector1">
            <a:avLst/>
          </a:prstGeom>
          <a:noFill/>
          <a:ln w="19050" cap="flat" cmpd="sng">
            <a:solidFill>
              <a:srgbClr val="F4B400"/>
            </a:solidFill>
            <a:prstDash val="solid"/>
            <a:round/>
            <a:headEnd type="none" w="lg" len="lg"/>
            <a:tailEnd type="none" w="lg" len="lg"/>
          </a:ln>
        </p:spPr>
      </p:cxnSp>
    </p:spTree>
    <p:extLst>
      <p:ext uri="{BB962C8B-B14F-4D97-AF65-F5344CB8AC3E}">
        <p14:creationId xmlns:p14="http://schemas.microsoft.com/office/powerpoint/2010/main" val="412793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Shape 1601"/>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Rolling Update</a:t>
            </a:r>
          </a:p>
        </p:txBody>
      </p:sp>
      <p:cxnSp>
        <p:nvCxnSpPr>
          <p:cNvPr id="1602" name="Shape 1602"/>
          <p:cNvCxnSpPr/>
          <p:nvPr/>
        </p:nvCxnSpPr>
        <p:spPr>
          <a:xfrm>
            <a:off x="4757225" y="1571175"/>
            <a:ext cx="0" cy="235500"/>
          </a:xfrm>
          <a:prstGeom prst="straightConnector1">
            <a:avLst/>
          </a:prstGeom>
          <a:noFill/>
          <a:ln w="19050" cap="flat" cmpd="sng">
            <a:solidFill>
              <a:srgbClr val="F4B400"/>
            </a:solidFill>
            <a:prstDash val="solid"/>
            <a:round/>
            <a:headEnd type="none" w="lg" len="lg"/>
            <a:tailEnd type="none" w="lg" len="lg"/>
          </a:ln>
        </p:spPr>
      </p:cxnSp>
      <p:sp>
        <p:nvSpPr>
          <p:cNvPr id="1603" name="Shape 1603"/>
          <p:cNvSpPr/>
          <p:nvPr/>
        </p:nvSpPr>
        <p:spPr>
          <a:xfrm>
            <a:off x="110168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Node1</a:t>
            </a:r>
          </a:p>
        </p:txBody>
      </p:sp>
      <p:sp>
        <p:nvSpPr>
          <p:cNvPr id="1604" name="Shape 1604"/>
          <p:cNvSpPr/>
          <p:nvPr/>
        </p:nvSpPr>
        <p:spPr>
          <a:xfrm>
            <a:off x="543443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Node3</a:t>
            </a:r>
          </a:p>
        </p:txBody>
      </p:sp>
      <p:sp>
        <p:nvSpPr>
          <p:cNvPr id="1605" name="Shape 1605"/>
          <p:cNvSpPr/>
          <p:nvPr/>
        </p:nvSpPr>
        <p:spPr>
          <a:xfrm>
            <a:off x="3268060"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Node2</a:t>
            </a:r>
          </a:p>
        </p:txBody>
      </p:sp>
      <p:sp>
        <p:nvSpPr>
          <p:cNvPr id="1606" name="Shape 1606"/>
          <p:cNvSpPr/>
          <p:nvPr/>
        </p:nvSpPr>
        <p:spPr>
          <a:xfrm>
            <a:off x="4193075" y="1733125"/>
            <a:ext cx="1128300" cy="3984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Service</a:t>
            </a:r>
          </a:p>
        </p:txBody>
      </p:sp>
      <p:sp>
        <p:nvSpPr>
          <p:cNvPr id="1607" name="Shape 1607"/>
          <p:cNvSpPr/>
          <p:nvPr/>
        </p:nvSpPr>
        <p:spPr>
          <a:xfrm>
            <a:off x="4439630" y="3342580"/>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800" b="1">
                <a:solidFill>
                  <a:srgbClr val="434343"/>
                </a:solidFill>
                <a:latin typeface="Roboto"/>
                <a:ea typeface="Roboto"/>
                <a:cs typeface="Roboto"/>
                <a:sym typeface="Roboto"/>
              </a:rPr>
              <a:t>ghost</a:t>
            </a:r>
          </a:p>
        </p:txBody>
      </p:sp>
      <p:grpSp>
        <p:nvGrpSpPr>
          <p:cNvPr id="1608" name="Shape 1608"/>
          <p:cNvGrpSpPr/>
          <p:nvPr/>
        </p:nvGrpSpPr>
        <p:grpSpPr>
          <a:xfrm>
            <a:off x="4349579" y="3004244"/>
            <a:ext cx="804038" cy="585282"/>
            <a:chOff x="3077404" y="2241347"/>
            <a:chExt cx="1199700" cy="866700"/>
          </a:xfrm>
        </p:grpSpPr>
        <p:sp>
          <p:nvSpPr>
            <p:cNvPr id="1609" name="Shape 1609"/>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610" name="Shape 1610"/>
            <p:cNvSpPr/>
            <p:nvPr/>
          </p:nvSpPr>
          <p:spPr>
            <a:xfrm>
              <a:off x="3211769" y="2742362"/>
              <a:ext cx="931499"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grpSp>
      <p:sp>
        <p:nvSpPr>
          <p:cNvPr id="1611" name="Shape 1611"/>
          <p:cNvSpPr/>
          <p:nvPr/>
        </p:nvSpPr>
        <p:spPr>
          <a:xfrm>
            <a:off x="2183454" y="300424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612" name="Shape 1612"/>
          <p:cNvSpPr/>
          <p:nvPr/>
        </p:nvSpPr>
        <p:spPr>
          <a:xfrm>
            <a:off x="2273330" y="3342580"/>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cxnSp>
        <p:nvCxnSpPr>
          <p:cNvPr id="1613" name="Shape 1613"/>
          <p:cNvCxnSpPr/>
          <p:nvPr/>
        </p:nvCxnSpPr>
        <p:spPr>
          <a:xfrm flipH="1">
            <a:off x="4751525" y="2131524"/>
            <a:ext cx="5700" cy="872700"/>
          </a:xfrm>
          <a:prstGeom prst="straightConnector1">
            <a:avLst/>
          </a:prstGeom>
          <a:noFill/>
          <a:ln w="19050" cap="flat" cmpd="sng">
            <a:solidFill>
              <a:srgbClr val="F4B400"/>
            </a:solidFill>
            <a:prstDash val="solid"/>
            <a:round/>
            <a:headEnd type="none" w="lg" len="lg"/>
            <a:tailEnd type="none" w="lg" len="lg"/>
          </a:ln>
        </p:spPr>
      </p:cxnSp>
      <p:cxnSp>
        <p:nvCxnSpPr>
          <p:cNvPr id="1614" name="Shape 1614"/>
          <p:cNvCxnSpPr/>
          <p:nvPr/>
        </p:nvCxnSpPr>
        <p:spPr>
          <a:xfrm flipH="1">
            <a:off x="2585525" y="2131524"/>
            <a:ext cx="2171700" cy="872700"/>
          </a:xfrm>
          <a:prstGeom prst="straightConnector1">
            <a:avLst/>
          </a:prstGeom>
          <a:noFill/>
          <a:ln w="19050" cap="flat" cmpd="sng">
            <a:solidFill>
              <a:srgbClr val="F4B400"/>
            </a:solidFill>
            <a:prstDash val="solid"/>
            <a:round/>
            <a:headEnd type="none" w="lg" len="lg"/>
            <a:tailEnd type="none" w="lg" len="lg"/>
          </a:ln>
        </p:spPr>
      </p:cxnSp>
      <p:sp>
        <p:nvSpPr>
          <p:cNvPr id="1615" name="Shape 1615"/>
          <p:cNvSpPr/>
          <p:nvPr/>
        </p:nvSpPr>
        <p:spPr>
          <a:xfrm>
            <a:off x="5523187" y="3017769"/>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616" name="Shape 1616"/>
          <p:cNvSpPr/>
          <p:nvPr/>
        </p:nvSpPr>
        <p:spPr>
          <a:xfrm>
            <a:off x="5613049" y="3342580"/>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cxnSp>
        <p:nvCxnSpPr>
          <p:cNvPr id="1617" name="Shape 1617"/>
          <p:cNvCxnSpPr>
            <a:stCxn id="1606" idx="2"/>
            <a:endCxn id="1615" idx="0"/>
          </p:cNvCxnSpPr>
          <p:nvPr/>
        </p:nvCxnSpPr>
        <p:spPr>
          <a:xfrm>
            <a:off x="4757225" y="2131525"/>
            <a:ext cx="1167900" cy="886200"/>
          </a:xfrm>
          <a:prstGeom prst="straightConnector1">
            <a:avLst/>
          </a:prstGeom>
          <a:noFill/>
          <a:ln w="19050" cap="flat" cmpd="sng">
            <a:solidFill>
              <a:srgbClr val="F4B400"/>
            </a:solidFill>
            <a:prstDash val="solid"/>
            <a:round/>
            <a:headEnd type="none" w="lg" len="lg"/>
            <a:tailEnd type="none" w="lg" len="lg"/>
          </a:ln>
        </p:spPr>
      </p:cxnSp>
      <p:sp>
        <p:nvSpPr>
          <p:cNvPr id="1618" name="Shape 1618"/>
          <p:cNvSpPr/>
          <p:nvPr/>
        </p:nvSpPr>
        <p:spPr>
          <a:xfrm>
            <a:off x="3356837" y="3017782"/>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619" name="Shape 1619"/>
          <p:cNvSpPr/>
          <p:nvPr/>
        </p:nvSpPr>
        <p:spPr>
          <a:xfrm>
            <a:off x="3446699" y="3342592"/>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spTree>
    <p:extLst>
      <p:ext uri="{BB962C8B-B14F-4D97-AF65-F5344CB8AC3E}">
        <p14:creationId xmlns:p14="http://schemas.microsoft.com/office/powerpoint/2010/main" val="16312165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Shape 1624"/>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Rolling Update</a:t>
            </a:r>
          </a:p>
        </p:txBody>
      </p:sp>
      <p:cxnSp>
        <p:nvCxnSpPr>
          <p:cNvPr id="1625" name="Shape 1625"/>
          <p:cNvCxnSpPr/>
          <p:nvPr/>
        </p:nvCxnSpPr>
        <p:spPr>
          <a:xfrm>
            <a:off x="4757225" y="1571175"/>
            <a:ext cx="0" cy="235500"/>
          </a:xfrm>
          <a:prstGeom prst="straightConnector1">
            <a:avLst/>
          </a:prstGeom>
          <a:noFill/>
          <a:ln w="19050" cap="flat" cmpd="sng">
            <a:solidFill>
              <a:srgbClr val="F4B400"/>
            </a:solidFill>
            <a:prstDash val="solid"/>
            <a:round/>
            <a:headEnd type="none" w="lg" len="lg"/>
            <a:tailEnd type="none" w="lg" len="lg"/>
          </a:ln>
        </p:spPr>
      </p:cxnSp>
      <p:sp>
        <p:nvSpPr>
          <p:cNvPr id="1626" name="Shape 1626"/>
          <p:cNvSpPr/>
          <p:nvPr/>
        </p:nvSpPr>
        <p:spPr>
          <a:xfrm>
            <a:off x="110168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Node1</a:t>
            </a:r>
          </a:p>
        </p:txBody>
      </p:sp>
      <p:sp>
        <p:nvSpPr>
          <p:cNvPr id="1627" name="Shape 1627"/>
          <p:cNvSpPr/>
          <p:nvPr/>
        </p:nvSpPr>
        <p:spPr>
          <a:xfrm>
            <a:off x="543443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Node3</a:t>
            </a:r>
          </a:p>
        </p:txBody>
      </p:sp>
      <p:sp>
        <p:nvSpPr>
          <p:cNvPr id="1628" name="Shape 1628"/>
          <p:cNvSpPr/>
          <p:nvPr/>
        </p:nvSpPr>
        <p:spPr>
          <a:xfrm>
            <a:off x="3268060"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Node2</a:t>
            </a:r>
          </a:p>
        </p:txBody>
      </p:sp>
      <p:sp>
        <p:nvSpPr>
          <p:cNvPr id="1629" name="Shape 1629"/>
          <p:cNvSpPr/>
          <p:nvPr/>
        </p:nvSpPr>
        <p:spPr>
          <a:xfrm>
            <a:off x="4193075" y="1733125"/>
            <a:ext cx="1128300" cy="3984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Service</a:t>
            </a:r>
          </a:p>
        </p:txBody>
      </p:sp>
      <p:sp>
        <p:nvSpPr>
          <p:cNvPr id="1630" name="Shape 1630"/>
          <p:cNvSpPr/>
          <p:nvPr/>
        </p:nvSpPr>
        <p:spPr>
          <a:xfrm>
            <a:off x="4439630" y="3342580"/>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800" b="1">
                <a:solidFill>
                  <a:srgbClr val="434343"/>
                </a:solidFill>
                <a:latin typeface="Roboto"/>
                <a:ea typeface="Roboto"/>
                <a:cs typeface="Roboto"/>
                <a:sym typeface="Roboto"/>
              </a:rPr>
              <a:t>ghost</a:t>
            </a:r>
          </a:p>
        </p:txBody>
      </p:sp>
      <p:grpSp>
        <p:nvGrpSpPr>
          <p:cNvPr id="1631" name="Shape 1631"/>
          <p:cNvGrpSpPr/>
          <p:nvPr/>
        </p:nvGrpSpPr>
        <p:grpSpPr>
          <a:xfrm>
            <a:off x="4349579" y="3004244"/>
            <a:ext cx="804038" cy="585282"/>
            <a:chOff x="3077404" y="2241347"/>
            <a:chExt cx="1199700" cy="866700"/>
          </a:xfrm>
        </p:grpSpPr>
        <p:sp>
          <p:nvSpPr>
            <p:cNvPr id="1632" name="Shape 1632"/>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633" name="Shape 1633"/>
            <p:cNvSpPr/>
            <p:nvPr/>
          </p:nvSpPr>
          <p:spPr>
            <a:xfrm>
              <a:off x="3211769" y="2742362"/>
              <a:ext cx="931499"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grpSp>
      <p:sp>
        <p:nvSpPr>
          <p:cNvPr id="1634" name="Shape 1634"/>
          <p:cNvSpPr/>
          <p:nvPr/>
        </p:nvSpPr>
        <p:spPr>
          <a:xfrm>
            <a:off x="2183454" y="300424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635" name="Shape 1635"/>
          <p:cNvSpPr/>
          <p:nvPr/>
        </p:nvSpPr>
        <p:spPr>
          <a:xfrm>
            <a:off x="2273330" y="3342580"/>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cxnSp>
        <p:nvCxnSpPr>
          <p:cNvPr id="1636" name="Shape 1636"/>
          <p:cNvCxnSpPr/>
          <p:nvPr/>
        </p:nvCxnSpPr>
        <p:spPr>
          <a:xfrm flipH="1">
            <a:off x="4751525" y="2131524"/>
            <a:ext cx="5700" cy="872700"/>
          </a:xfrm>
          <a:prstGeom prst="straightConnector1">
            <a:avLst/>
          </a:prstGeom>
          <a:noFill/>
          <a:ln w="19050" cap="flat" cmpd="sng">
            <a:solidFill>
              <a:srgbClr val="F4B400"/>
            </a:solidFill>
            <a:prstDash val="solid"/>
            <a:round/>
            <a:headEnd type="none" w="lg" len="lg"/>
            <a:tailEnd type="none" w="lg" len="lg"/>
          </a:ln>
        </p:spPr>
      </p:cxnSp>
      <p:cxnSp>
        <p:nvCxnSpPr>
          <p:cNvPr id="1637" name="Shape 1637"/>
          <p:cNvCxnSpPr/>
          <p:nvPr/>
        </p:nvCxnSpPr>
        <p:spPr>
          <a:xfrm flipH="1">
            <a:off x="2585525" y="2131524"/>
            <a:ext cx="2171700" cy="872700"/>
          </a:xfrm>
          <a:prstGeom prst="straightConnector1">
            <a:avLst/>
          </a:prstGeom>
          <a:noFill/>
          <a:ln w="19050" cap="flat" cmpd="sng">
            <a:solidFill>
              <a:srgbClr val="F4B400"/>
            </a:solidFill>
            <a:prstDash val="solid"/>
            <a:round/>
            <a:headEnd type="none" w="lg" len="lg"/>
            <a:tailEnd type="none" w="lg" len="lg"/>
          </a:ln>
        </p:spPr>
      </p:cxnSp>
      <p:sp>
        <p:nvSpPr>
          <p:cNvPr id="1638" name="Shape 1638"/>
          <p:cNvSpPr/>
          <p:nvPr/>
        </p:nvSpPr>
        <p:spPr>
          <a:xfrm>
            <a:off x="5523187" y="3017769"/>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639" name="Shape 1639"/>
          <p:cNvSpPr/>
          <p:nvPr/>
        </p:nvSpPr>
        <p:spPr>
          <a:xfrm>
            <a:off x="5613049" y="3342580"/>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cxnSp>
        <p:nvCxnSpPr>
          <p:cNvPr id="1640" name="Shape 1640"/>
          <p:cNvCxnSpPr>
            <a:stCxn id="1629" idx="2"/>
            <a:endCxn id="1638" idx="0"/>
          </p:cNvCxnSpPr>
          <p:nvPr/>
        </p:nvCxnSpPr>
        <p:spPr>
          <a:xfrm>
            <a:off x="4757225" y="2131525"/>
            <a:ext cx="1167900" cy="886200"/>
          </a:xfrm>
          <a:prstGeom prst="straightConnector1">
            <a:avLst/>
          </a:prstGeom>
          <a:noFill/>
          <a:ln w="19050" cap="flat" cmpd="sng">
            <a:solidFill>
              <a:srgbClr val="F4B400"/>
            </a:solidFill>
            <a:prstDash val="solid"/>
            <a:round/>
            <a:headEnd type="none" w="lg" len="lg"/>
            <a:tailEnd type="none" w="lg" len="lg"/>
          </a:ln>
        </p:spPr>
      </p:cxnSp>
      <p:sp>
        <p:nvSpPr>
          <p:cNvPr id="1641" name="Shape 1641"/>
          <p:cNvSpPr/>
          <p:nvPr/>
        </p:nvSpPr>
        <p:spPr>
          <a:xfrm>
            <a:off x="3356837" y="3017782"/>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642" name="Shape 1642"/>
          <p:cNvSpPr/>
          <p:nvPr/>
        </p:nvSpPr>
        <p:spPr>
          <a:xfrm>
            <a:off x="3446699" y="3342592"/>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cxnSp>
        <p:nvCxnSpPr>
          <p:cNvPr id="1643" name="Shape 1643"/>
          <p:cNvCxnSpPr>
            <a:stCxn id="1629" idx="2"/>
            <a:endCxn id="1641" idx="0"/>
          </p:cNvCxnSpPr>
          <p:nvPr/>
        </p:nvCxnSpPr>
        <p:spPr>
          <a:xfrm flipH="1">
            <a:off x="3758825" y="2131525"/>
            <a:ext cx="998400" cy="886200"/>
          </a:xfrm>
          <a:prstGeom prst="straightConnector1">
            <a:avLst/>
          </a:prstGeom>
          <a:noFill/>
          <a:ln w="19050" cap="flat" cmpd="sng">
            <a:solidFill>
              <a:srgbClr val="F4B400"/>
            </a:solidFill>
            <a:prstDash val="solid"/>
            <a:round/>
            <a:headEnd type="none" w="lg" len="lg"/>
            <a:tailEnd type="none" w="lg" len="lg"/>
          </a:ln>
        </p:spPr>
      </p:cxnSp>
    </p:spTree>
    <p:extLst>
      <p:ext uri="{BB962C8B-B14F-4D97-AF65-F5344CB8AC3E}">
        <p14:creationId xmlns:p14="http://schemas.microsoft.com/office/powerpoint/2010/main" val="34227140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Shape 1648"/>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Rolling Update</a:t>
            </a:r>
          </a:p>
        </p:txBody>
      </p:sp>
      <p:cxnSp>
        <p:nvCxnSpPr>
          <p:cNvPr id="1649" name="Shape 1649"/>
          <p:cNvCxnSpPr/>
          <p:nvPr/>
        </p:nvCxnSpPr>
        <p:spPr>
          <a:xfrm>
            <a:off x="4757225" y="1571175"/>
            <a:ext cx="0" cy="235500"/>
          </a:xfrm>
          <a:prstGeom prst="straightConnector1">
            <a:avLst/>
          </a:prstGeom>
          <a:noFill/>
          <a:ln w="19050" cap="flat" cmpd="sng">
            <a:solidFill>
              <a:srgbClr val="F4B400"/>
            </a:solidFill>
            <a:prstDash val="solid"/>
            <a:round/>
            <a:headEnd type="none" w="lg" len="lg"/>
            <a:tailEnd type="none" w="lg" len="lg"/>
          </a:ln>
        </p:spPr>
      </p:cxnSp>
      <p:sp>
        <p:nvSpPr>
          <p:cNvPr id="1650" name="Shape 1650"/>
          <p:cNvSpPr/>
          <p:nvPr/>
        </p:nvSpPr>
        <p:spPr>
          <a:xfrm>
            <a:off x="110168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Node1</a:t>
            </a:r>
          </a:p>
        </p:txBody>
      </p:sp>
      <p:sp>
        <p:nvSpPr>
          <p:cNvPr id="1651" name="Shape 1651"/>
          <p:cNvSpPr/>
          <p:nvPr/>
        </p:nvSpPr>
        <p:spPr>
          <a:xfrm>
            <a:off x="543443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Node3</a:t>
            </a:r>
          </a:p>
        </p:txBody>
      </p:sp>
      <p:sp>
        <p:nvSpPr>
          <p:cNvPr id="1652" name="Shape 1652"/>
          <p:cNvSpPr/>
          <p:nvPr/>
        </p:nvSpPr>
        <p:spPr>
          <a:xfrm>
            <a:off x="3268060"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Node2</a:t>
            </a:r>
          </a:p>
        </p:txBody>
      </p:sp>
      <p:sp>
        <p:nvSpPr>
          <p:cNvPr id="1653" name="Shape 1653"/>
          <p:cNvSpPr/>
          <p:nvPr/>
        </p:nvSpPr>
        <p:spPr>
          <a:xfrm>
            <a:off x="4193075" y="1733125"/>
            <a:ext cx="1128300" cy="3984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Service</a:t>
            </a:r>
          </a:p>
        </p:txBody>
      </p:sp>
      <p:sp>
        <p:nvSpPr>
          <p:cNvPr id="1654" name="Shape 1654"/>
          <p:cNvSpPr/>
          <p:nvPr/>
        </p:nvSpPr>
        <p:spPr>
          <a:xfrm>
            <a:off x="4439630" y="3342580"/>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800" b="1">
                <a:solidFill>
                  <a:srgbClr val="434343"/>
                </a:solidFill>
                <a:latin typeface="Roboto"/>
                <a:ea typeface="Roboto"/>
                <a:cs typeface="Roboto"/>
                <a:sym typeface="Roboto"/>
              </a:rPr>
              <a:t>ghost</a:t>
            </a:r>
          </a:p>
        </p:txBody>
      </p:sp>
      <p:grpSp>
        <p:nvGrpSpPr>
          <p:cNvPr id="1655" name="Shape 1655"/>
          <p:cNvGrpSpPr/>
          <p:nvPr/>
        </p:nvGrpSpPr>
        <p:grpSpPr>
          <a:xfrm>
            <a:off x="4349579" y="3004244"/>
            <a:ext cx="804038" cy="585282"/>
            <a:chOff x="3077404" y="2241347"/>
            <a:chExt cx="1199700" cy="866700"/>
          </a:xfrm>
        </p:grpSpPr>
        <p:sp>
          <p:nvSpPr>
            <p:cNvPr id="1656" name="Shape 1656"/>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657" name="Shape 1657"/>
            <p:cNvSpPr/>
            <p:nvPr/>
          </p:nvSpPr>
          <p:spPr>
            <a:xfrm>
              <a:off x="3211769" y="2742362"/>
              <a:ext cx="931499"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grpSp>
      <p:sp>
        <p:nvSpPr>
          <p:cNvPr id="1658" name="Shape 1658"/>
          <p:cNvSpPr/>
          <p:nvPr/>
        </p:nvSpPr>
        <p:spPr>
          <a:xfrm>
            <a:off x="2183454" y="300424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659" name="Shape 1659"/>
          <p:cNvSpPr/>
          <p:nvPr/>
        </p:nvSpPr>
        <p:spPr>
          <a:xfrm>
            <a:off x="2273330" y="3342580"/>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cxnSp>
        <p:nvCxnSpPr>
          <p:cNvPr id="1660" name="Shape 1660"/>
          <p:cNvCxnSpPr/>
          <p:nvPr/>
        </p:nvCxnSpPr>
        <p:spPr>
          <a:xfrm flipH="1">
            <a:off x="2585525" y="2131524"/>
            <a:ext cx="2171700" cy="872700"/>
          </a:xfrm>
          <a:prstGeom prst="straightConnector1">
            <a:avLst/>
          </a:prstGeom>
          <a:noFill/>
          <a:ln w="19050" cap="flat" cmpd="sng">
            <a:solidFill>
              <a:srgbClr val="F4B400"/>
            </a:solidFill>
            <a:prstDash val="solid"/>
            <a:round/>
            <a:headEnd type="none" w="lg" len="lg"/>
            <a:tailEnd type="none" w="lg" len="lg"/>
          </a:ln>
        </p:spPr>
      </p:cxnSp>
      <p:sp>
        <p:nvSpPr>
          <p:cNvPr id="1661" name="Shape 1661"/>
          <p:cNvSpPr/>
          <p:nvPr/>
        </p:nvSpPr>
        <p:spPr>
          <a:xfrm>
            <a:off x="5523187" y="3017769"/>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662" name="Shape 1662"/>
          <p:cNvSpPr/>
          <p:nvPr/>
        </p:nvSpPr>
        <p:spPr>
          <a:xfrm>
            <a:off x="5613049" y="3342580"/>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cxnSp>
        <p:nvCxnSpPr>
          <p:cNvPr id="1663" name="Shape 1663"/>
          <p:cNvCxnSpPr>
            <a:stCxn id="1653" idx="2"/>
            <a:endCxn id="1661" idx="0"/>
          </p:cNvCxnSpPr>
          <p:nvPr/>
        </p:nvCxnSpPr>
        <p:spPr>
          <a:xfrm>
            <a:off x="4757225" y="2131525"/>
            <a:ext cx="1167900" cy="886200"/>
          </a:xfrm>
          <a:prstGeom prst="straightConnector1">
            <a:avLst/>
          </a:prstGeom>
          <a:noFill/>
          <a:ln w="19050" cap="flat" cmpd="sng">
            <a:solidFill>
              <a:srgbClr val="F4B400"/>
            </a:solidFill>
            <a:prstDash val="solid"/>
            <a:round/>
            <a:headEnd type="none" w="lg" len="lg"/>
            <a:tailEnd type="none" w="lg" len="lg"/>
          </a:ln>
        </p:spPr>
      </p:cxnSp>
      <p:sp>
        <p:nvSpPr>
          <p:cNvPr id="1664" name="Shape 1664"/>
          <p:cNvSpPr/>
          <p:nvPr/>
        </p:nvSpPr>
        <p:spPr>
          <a:xfrm>
            <a:off x="3356837" y="3017782"/>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665" name="Shape 1665"/>
          <p:cNvSpPr/>
          <p:nvPr/>
        </p:nvSpPr>
        <p:spPr>
          <a:xfrm>
            <a:off x="3446699" y="3342592"/>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cxnSp>
        <p:nvCxnSpPr>
          <p:cNvPr id="1666" name="Shape 1666"/>
          <p:cNvCxnSpPr>
            <a:stCxn id="1653" idx="2"/>
            <a:endCxn id="1664" idx="0"/>
          </p:cNvCxnSpPr>
          <p:nvPr/>
        </p:nvCxnSpPr>
        <p:spPr>
          <a:xfrm flipH="1">
            <a:off x="3758825" y="2131525"/>
            <a:ext cx="998400" cy="886200"/>
          </a:xfrm>
          <a:prstGeom prst="straightConnector1">
            <a:avLst/>
          </a:prstGeom>
          <a:noFill/>
          <a:ln w="19050" cap="flat" cmpd="sng">
            <a:solidFill>
              <a:srgbClr val="F4B400"/>
            </a:solidFill>
            <a:prstDash val="solid"/>
            <a:round/>
            <a:headEnd type="none" w="lg" len="lg"/>
            <a:tailEnd type="none" w="lg" len="lg"/>
          </a:ln>
        </p:spPr>
      </p:cxnSp>
    </p:spTree>
    <p:extLst>
      <p:ext uri="{BB962C8B-B14F-4D97-AF65-F5344CB8AC3E}">
        <p14:creationId xmlns:p14="http://schemas.microsoft.com/office/powerpoint/2010/main" val="6637755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sp>
        <p:nvSpPr>
          <p:cNvPr id="1671" name="Shape 1671"/>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Rolling Update</a:t>
            </a:r>
          </a:p>
        </p:txBody>
      </p:sp>
      <p:cxnSp>
        <p:nvCxnSpPr>
          <p:cNvPr id="1672" name="Shape 1672"/>
          <p:cNvCxnSpPr/>
          <p:nvPr/>
        </p:nvCxnSpPr>
        <p:spPr>
          <a:xfrm>
            <a:off x="4757225" y="1571175"/>
            <a:ext cx="0" cy="235500"/>
          </a:xfrm>
          <a:prstGeom prst="straightConnector1">
            <a:avLst/>
          </a:prstGeom>
          <a:noFill/>
          <a:ln w="19050" cap="flat" cmpd="sng">
            <a:solidFill>
              <a:srgbClr val="F4B400"/>
            </a:solidFill>
            <a:prstDash val="solid"/>
            <a:round/>
            <a:headEnd type="none" w="lg" len="lg"/>
            <a:tailEnd type="none" w="lg" len="lg"/>
          </a:ln>
        </p:spPr>
      </p:cxnSp>
      <p:sp>
        <p:nvSpPr>
          <p:cNvPr id="1673" name="Shape 1673"/>
          <p:cNvSpPr/>
          <p:nvPr/>
        </p:nvSpPr>
        <p:spPr>
          <a:xfrm>
            <a:off x="110168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Node1</a:t>
            </a:r>
          </a:p>
        </p:txBody>
      </p:sp>
      <p:sp>
        <p:nvSpPr>
          <p:cNvPr id="1674" name="Shape 1674"/>
          <p:cNvSpPr/>
          <p:nvPr/>
        </p:nvSpPr>
        <p:spPr>
          <a:xfrm>
            <a:off x="543443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Node3</a:t>
            </a:r>
          </a:p>
        </p:txBody>
      </p:sp>
      <p:sp>
        <p:nvSpPr>
          <p:cNvPr id="1675" name="Shape 1675"/>
          <p:cNvSpPr/>
          <p:nvPr/>
        </p:nvSpPr>
        <p:spPr>
          <a:xfrm>
            <a:off x="3268060"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Node2</a:t>
            </a:r>
          </a:p>
        </p:txBody>
      </p:sp>
      <p:sp>
        <p:nvSpPr>
          <p:cNvPr id="1676" name="Shape 1676"/>
          <p:cNvSpPr/>
          <p:nvPr/>
        </p:nvSpPr>
        <p:spPr>
          <a:xfrm>
            <a:off x="4193075" y="1733125"/>
            <a:ext cx="1128300" cy="3984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Service</a:t>
            </a:r>
          </a:p>
        </p:txBody>
      </p:sp>
      <p:sp>
        <p:nvSpPr>
          <p:cNvPr id="1677" name="Shape 1677"/>
          <p:cNvSpPr/>
          <p:nvPr/>
        </p:nvSpPr>
        <p:spPr>
          <a:xfrm>
            <a:off x="2183454" y="300424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678" name="Shape 1678"/>
          <p:cNvSpPr/>
          <p:nvPr/>
        </p:nvSpPr>
        <p:spPr>
          <a:xfrm>
            <a:off x="2273330" y="3342580"/>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cxnSp>
        <p:nvCxnSpPr>
          <p:cNvPr id="1679" name="Shape 1679"/>
          <p:cNvCxnSpPr/>
          <p:nvPr/>
        </p:nvCxnSpPr>
        <p:spPr>
          <a:xfrm flipH="1">
            <a:off x="2585525" y="2131524"/>
            <a:ext cx="2171700" cy="872700"/>
          </a:xfrm>
          <a:prstGeom prst="straightConnector1">
            <a:avLst/>
          </a:prstGeom>
          <a:noFill/>
          <a:ln w="19050" cap="flat" cmpd="sng">
            <a:solidFill>
              <a:srgbClr val="F4B400"/>
            </a:solidFill>
            <a:prstDash val="solid"/>
            <a:round/>
            <a:headEnd type="none" w="lg" len="lg"/>
            <a:tailEnd type="none" w="lg" len="lg"/>
          </a:ln>
        </p:spPr>
      </p:cxnSp>
      <p:sp>
        <p:nvSpPr>
          <p:cNvPr id="1680" name="Shape 1680"/>
          <p:cNvSpPr/>
          <p:nvPr/>
        </p:nvSpPr>
        <p:spPr>
          <a:xfrm>
            <a:off x="5523187" y="3017769"/>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681" name="Shape 1681"/>
          <p:cNvSpPr/>
          <p:nvPr/>
        </p:nvSpPr>
        <p:spPr>
          <a:xfrm>
            <a:off x="5613049" y="3342580"/>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cxnSp>
        <p:nvCxnSpPr>
          <p:cNvPr id="1682" name="Shape 1682"/>
          <p:cNvCxnSpPr>
            <a:stCxn id="1676" idx="2"/>
            <a:endCxn id="1680" idx="0"/>
          </p:cNvCxnSpPr>
          <p:nvPr/>
        </p:nvCxnSpPr>
        <p:spPr>
          <a:xfrm>
            <a:off x="4757225" y="2131525"/>
            <a:ext cx="1167900" cy="886200"/>
          </a:xfrm>
          <a:prstGeom prst="straightConnector1">
            <a:avLst/>
          </a:prstGeom>
          <a:noFill/>
          <a:ln w="19050" cap="flat" cmpd="sng">
            <a:solidFill>
              <a:srgbClr val="F4B400"/>
            </a:solidFill>
            <a:prstDash val="solid"/>
            <a:round/>
            <a:headEnd type="none" w="lg" len="lg"/>
            <a:tailEnd type="none" w="lg" len="lg"/>
          </a:ln>
        </p:spPr>
      </p:cxnSp>
      <p:sp>
        <p:nvSpPr>
          <p:cNvPr id="1683" name="Shape 1683"/>
          <p:cNvSpPr/>
          <p:nvPr/>
        </p:nvSpPr>
        <p:spPr>
          <a:xfrm>
            <a:off x="3356837" y="3017782"/>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684" name="Shape 1684"/>
          <p:cNvSpPr/>
          <p:nvPr/>
        </p:nvSpPr>
        <p:spPr>
          <a:xfrm>
            <a:off x="3446699" y="3342592"/>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cxnSp>
        <p:nvCxnSpPr>
          <p:cNvPr id="1685" name="Shape 1685"/>
          <p:cNvCxnSpPr>
            <a:stCxn id="1676" idx="2"/>
            <a:endCxn id="1683" idx="0"/>
          </p:cNvCxnSpPr>
          <p:nvPr/>
        </p:nvCxnSpPr>
        <p:spPr>
          <a:xfrm flipH="1">
            <a:off x="3758825" y="2131525"/>
            <a:ext cx="998400" cy="886200"/>
          </a:xfrm>
          <a:prstGeom prst="straightConnector1">
            <a:avLst/>
          </a:prstGeom>
          <a:noFill/>
          <a:ln w="19050" cap="flat" cmpd="sng">
            <a:solidFill>
              <a:srgbClr val="F4B400"/>
            </a:solidFill>
            <a:prstDash val="solid"/>
            <a:round/>
            <a:headEnd type="none" w="lg" len="lg"/>
            <a:tailEnd type="none" w="lg" len="lg"/>
          </a:ln>
        </p:spPr>
      </p:cxnSp>
    </p:spTree>
    <p:extLst>
      <p:ext uri="{BB962C8B-B14F-4D97-AF65-F5344CB8AC3E}">
        <p14:creationId xmlns:p14="http://schemas.microsoft.com/office/powerpoint/2010/main" val="25737971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Shape 1690"/>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Rolling Update</a:t>
            </a:r>
          </a:p>
        </p:txBody>
      </p:sp>
      <p:cxnSp>
        <p:nvCxnSpPr>
          <p:cNvPr id="1691" name="Shape 1691"/>
          <p:cNvCxnSpPr/>
          <p:nvPr/>
        </p:nvCxnSpPr>
        <p:spPr>
          <a:xfrm>
            <a:off x="4757225" y="1571175"/>
            <a:ext cx="0" cy="235500"/>
          </a:xfrm>
          <a:prstGeom prst="straightConnector1">
            <a:avLst/>
          </a:prstGeom>
          <a:noFill/>
          <a:ln w="19050" cap="flat" cmpd="sng">
            <a:solidFill>
              <a:srgbClr val="F4B400"/>
            </a:solidFill>
            <a:prstDash val="solid"/>
            <a:round/>
            <a:headEnd type="none" w="lg" len="lg"/>
            <a:tailEnd type="none" w="lg" len="lg"/>
          </a:ln>
        </p:spPr>
      </p:cxnSp>
      <p:sp>
        <p:nvSpPr>
          <p:cNvPr id="1692" name="Shape 1692"/>
          <p:cNvSpPr/>
          <p:nvPr/>
        </p:nvSpPr>
        <p:spPr>
          <a:xfrm>
            <a:off x="110168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Node1</a:t>
            </a:r>
          </a:p>
        </p:txBody>
      </p:sp>
      <p:sp>
        <p:nvSpPr>
          <p:cNvPr id="1693" name="Shape 1693"/>
          <p:cNvSpPr/>
          <p:nvPr/>
        </p:nvSpPr>
        <p:spPr>
          <a:xfrm>
            <a:off x="543443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Node3</a:t>
            </a:r>
          </a:p>
        </p:txBody>
      </p:sp>
      <p:sp>
        <p:nvSpPr>
          <p:cNvPr id="1694" name="Shape 1694"/>
          <p:cNvSpPr/>
          <p:nvPr/>
        </p:nvSpPr>
        <p:spPr>
          <a:xfrm>
            <a:off x="3268060"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Node2</a:t>
            </a:r>
          </a:p>
        </p:txBody>
      </p:sp>
      <p:sp>
        <p:nvSpPr>
          <p:cNvPr id="1695" name="Shape 1695"/>
          <p:cNvSpPr/>
          <p:nvPr/>
        </p:nvSpPr>
        <p:spPr>
          <a:xfrm>
            <a:off x="4193075" y="1733125"/>
            <a:ext cx="1128300" cy="3984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Service</a:t>
            </a:r>
          </a:p>
        </p:txBody>
      </p:sp>
      <p:sp>
        <p:nvSpPr>
          <p:cNvPr id="1696" name="Shape 1696"/>
          <p:cNvSpPr/>
          <p:nvPr/>
        </p:nvSpPr>
        <p:spPr>
          <a:xfrm>
            <a:off x="2183454" y="300424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697" name="Shape 1697"/>
          <p:cNvSpPr/>
          <p:nvPr/>
        </p:nvSpPr>
        <p:spPr>
          <a:xfrm>
            <a:off x="2273330" y="3342580"/>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cxnSp>
        <p:nvCxnSpPr>
          <p:cNvPr id="1698" name="Shape 1698"/>
          <p:cNvCxnSpPr/>
          <p:nvPr/>
        </p:nvCxnSpPr>
        <p:spPr>
          <a:xfrm flipH="1">
            <a:off x="2585525" y="2131524"/>
            <a:ext cx="2171700" cy="872700"/>
          </a:xfrm>
          <a:prstGeom prst="straightConnector1">
            <a:avLst/>
          </a:prstGeom>
          <a:noFill/>
          <a:ln w="19050" cap="flat" cmpd="sng">
            <a:solidFill>
              <a:srgbClr val="F4B400"/>
            </a:solidFill>
            <a:prstDash val="solid"/>
            <a:round/>
            <a:headEnd type="none" w="lg" len="lg"/>
            <a:tailEnd type="none" w="lg" len="lg"/>
          </a:ln>
        </p:spPr>
      </p:cxnSp>
      <p:sp>
        <p:nvSpPr>
          <p:cNvPr id="1699" name="Shape 1699"/>
          <p:cNvSpPr/>
          <p:nvPr/>
        </p:nvSpPr>
        <p:spPr>
          <a:xfrm>
            <a:off x="5523187" y="3017769"/>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700" name="Shape 1700"/>
          <p:cNvSpPr/>
          <p:nvPr/>
        </p:nvSpPr>
        <p:spPr>
          <a:xfrm>
            <a:off x="5613049" y="3342580"/>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cxnSp>
        <p:nvCxnSpPr>
          <p:cNvPr id="1701" name="Shape 1701"/>
          <p:cNvCxnSpPr>
            <a:stCxn id="1695" idx="2"/>
            <a:endCxn id="1699" idx="0"/>
          </p:cNvCxnSpPr>
          <p:nvPr/>
        </p:nvCxnSpPr>
        <p:spPr>
          <a:xfrm>
            <a:off x="4757225" y="2131525"/>
            <a:ext cx="1167900" cy="886200"/>
          </a:xfrm>
          <a:prstGeom prst="straightConnector1">
            <a:avLst/>
          </a:prstGeom>
          <a:noFill/>
          <a:ln w="19050" cap="flat" cmpd="sng">
            <a:solidFill>
              <a:srgbClr val="F4B400"/>
            </a:solidFill>
            <a:prstDash val="solid"/>
            <a:round/>
            <a:headEnd type="none" w="lg" len="lg"/>
            <a:tailEnd type="none" w="lg" len="lg"/>
          </a:ln>
        </p:spPr>
      </p:cxnSp>
      <p:sp>
        <p:nvSpPr>
          <p:cNvPr id="1702" name="Shape 1702"/>
          <p:cNvSpPr/>
          <p:nvPr/>
        </p:nvSpPr>
        <p:spPr>
          <a:xfrm>
            <a:off x="3356837" y="3017782"/>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703" name="Shape 1703"/>
          <p:cNvSpPr/>
          <p:nvPr/>
        </p:nvSpPr>
        <p:spPr>
          <a:xfrm>
            <a:off x="3446699" y="3342592"/>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cxnSp>
        <p:nvCxnSpPr>
          <p:cNvPr id="1704" name="Shape 1704"/>
          <p:cNvCxnSpPr>
            <a:stCxn id="1695" idx="2"/>
            <a:endCxn id="1702" idx="0"/>
          </p:cNvCxnSpPr>
          <p:nvPr/>
        </p:nvCxnSpPr>
        <p:spPr>
          <a:xfrm flipH="1">
            <a:off x="3758825" y="2131525"/>
            <a:ext cx="998400" cy="886200"/>
          </a:xfrm>
          <a:prstGeom prst="straightConnector1">
            <a:avLst/>
          </a:prstGeom>
          <a:noFill/>
          <a:ln w="19050" cap="flat" cmpd="sng">
            <a:solidFill>
              <a:srgbClr val="F4B400"/>
            </a:solidFill>
            <a:prstDash val="solid"/>
            <a:round/>
            <a:headEnd type="none" w="lg" len="lg"/>
            <a:tailEnd type="none" w="lg" len="lg"/>
          </a:ln>
        </p:spPr>
      </p:cxnSp>
      <p:sp>
        <p:nvSpPr>
          <p:cNvPr id="1705" name="Shape 1705"/>
          <p:cNvSpPr/>
          <p:nvPr/>
        </p:nvSpPr>
        <p:spPr>
          <a:xfrm>
            <a:off x="1279262" y="3004257"/>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706" name="Shape 1706"/>
          <p:cNvSpPr/>
          <p:nvPr/>
        </p:nvSpPr>
        <p:spPr>
          <a:xfrm>
            <a:off x="1369124" y="3329067"/>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spTree>
    <p:extLst>
      <p:ext uri="{BB962C8B-B14F-4D97-AF65-F5344CB8AC3E}">
        <p14:creationId xmlns:p14="http://schemas.microsoft.com/office/powerpoint/2010/main" val="37430804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Shape 1711"/>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Rolling Update</a:t>
            </a:r>
          </a:p>
        </p:txBody>
      </p:sp>
      <p:cxnSp>
        <p:nvCxnSpPr>
          <p:cNvPr id="1712" name="Shape 1712"/>
          <p:cNvCxnSpPr/>
          <p:nvPr/>
        </p:nvCxnSpPr>
        <p:spPr>
          <a:xfrm>
            <a:off x="4757225" y="1571175"/>
            <a:ext cx="0" cy="235500"/>
          </a:xfrm>
          <a:prstGeom prst="straightConnector1">
            <a:avLst/>
          </a:prstGeom>
          <a:noFill/>
          <a:ln w="19050" cap="flat" cmpd="sng">
            <a:solidFill>
              <a:srgbClr val="F4B400"/>
            </a:solidFill>
            <a:prstDash val="solid"/>
            <a:round/>
            <a:headEnd type="none" w="lg" len="lg"/>
            <a:tailEnd type="none" w="lg" len="lg"/>
          </a:ln>
        </p:spPr>
      </p:cxnSp>
      <p:sp>
        <p:nvSpPr>
          <p:cNvPr id="1713" name="Shape 1713"/>
          <p:cNvSpPr/>
          <p:nvPr/>
        </p:nvSpPr>
        <p:spPr>
          <a:xfrm>
            <a:off x="110168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Node1</a:t>
            </a:r>
          </a:p>
        </p:txBody>
      </p:sp>
      <p:sp>
        <p:nvSpPr>
          <p:cNvPr id="1714" name="Shape 1714"/>
          <p:cNvSpPr/>
          <p:nvPr/>
        </p:nvSpPr>
        <p:spPr>
          <a:xfrm>
            <a:off x="543443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Node3</a:t>
            </a:r>
          </a:p>
        </p:txBody>
      </p:sp>
      <p:sp>
        <p:nvSpPr>
          <p:cNvPr id="1715" name="Shape 1715"/>
          <p:cNvSpPr/>
          <p:nvPr/>
        </p:nvSpPr>
        <p:spPr>
          <a:xfrm>
            <a:off x="3268060"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Node2</a:t>
            </a:r>
          </a:p>
        </p:txBody>
      </p:sp>
      <p:sp>
        <p:nvSpPr>
          <p:cNvPr id="1716" name="Shape 1716"/>
          <p:cNvSpPr/>
          <p:nvPr/>
        </p:nvSpPr>
        <p:spPr>
          <a:xfrm>
            <a:off x="4193075" y="1733125"/>
            <a:ext cx="1128300" cy="3984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Service</a:t>
            </a:r>
          </a:p>
        </p:txBody>
      </p:sp>
      <p:sp>
        <p:nvSpPr>
          <p:cNvPr id="1717" name="Shape 1717"/>
          <p:cNvSpPr/>
          <p:nvPr/>
        </p:nvSpPr>
        <p:spPr>
          <a:xfrm>
            <a:off x="2183454" y="300424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718" name="Shape 1718"/>
          <p:cNvSpPr/>
          <p:nvPr/>
        </p:nvSpPr>
        <p:spPr>
          <a:xfrm>
            <a:off x="2273330" y="3342580"/>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cxnSp>
        <p:nvCxnSpPr>
          <p:cNvPr id="1719" name="Shape 1719"/>
          <p:cNvCxnSpPr/>
          <p:nvPr/>
        </p:nvCxnSpPr>
        <p:spPr>
          <a:xfrm flipH="1">
            <a:off x="2585525" y="2131524"/>
            <a:ext cx="2171700" cy="872700"/>
          </a:xfrm>
          <a:prstGeom prst="straightConnector1">
            <a:avLst/>
          </a:prstGeom>
          <a:noFill/>
          <a:ln w="19050" cap="flat" cmpd="sng">
            <a:solidFill>
              <a:srgbClr val="F4B400"/>
            </a:solidFill>
            <a:prstDash val="solid"/>
            <a:round/>
            <a:headEnd type="none" w="lg" len="lg"/>
            <a:tailEnd type="none" w="lg" len="lg"/>
          </a:ln>
        </p:spPr>
      </p:cxnSp>
      <p:sp>
        <p:nvSpPr>
          <p:cNvPr id="1720" name="Shape 1720"/>
          <p:cNvSpPr/>
          <p:nvPr/>
        </p:nvSpPr>
        <p:spPr>
          <a:xfrm>
            <a:off x="5523187" y="3017769"/>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721" name="Shape 1721"/>
          <p:cNvSpPr/>
          <p:nvPr/>
        </p:nvSpPr>
        <p:spPr>
          <a:xfrm>
            <a:off x="5613049" y="3342580"/>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cxnSp>
        <p:nvCxnSpPr>
          <p:cNvPr id="1722" name="Shape 1722"/>
          <p:cNvCxnSpPr>
            <a:stCxn id="1716" idx="2"/>
            <a:endCxn id="1720" idx="0"/>
          </p:cNvCxnSpPr>
          <p:nvPr/>
        </p:nvCxnSpPr>
        <p:spPr>
          <a:xfrm>
            <a:off x="4757225" y="2131525"/>
            <a:ext cx="1167900" cy="886200"/>
          </a:xfrm>
          <a:prstGeom prst="straightConnector1">
            <a:avLst/>
          </a:prstGeom>
          <a:noFill/>
          <a:ln w="19050" cap="flat" cmpd="sng">
            <a:solidFill>
              <a:srgbClr val="F4B400"/>
            </a:solidFill>
            <a:prstDash val="solid"/>
            <a:round/>
            <a:headEnd type="none" w="lg" len="lg"/>
            <a:tailEnd type="none" w="lg" len="lg"/>
          </a:ln>
        </p:spPr>
      </p:cxnSp>
      <p:sp>
        <p:nvSpPr>
          <p:cNvPr id="1723" name="Shape 1723"/>
          <p:cNvSpPr/>
          <p:nvPr/>
        </p:nvSpPr>
        <p:spPr>
          <a:xfrm>
            <a:off x="3356837" y="3017782"/>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724" name="Shape 1724"/>
          <p:cNvSpPr/>
          <p:nvPr/>
        </p:nvSpPr>
        <p:spPr>
          <a:xfrm>
            <a:off x="3446699" y="3342592"/>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cxnSp>
        <p:nvCxnSpPr>
          <p:cNvPr id="1725" name="Shape 1725"/>
          <p:cNvCxnSpPr>
            <a:stCxn id="1716" idx="2"/>
            <a:endCxn id="1723" idx="0"/>
          </p:cNvCxnSpPr>
          <p:nvPr/>
        </p:nvCxnSpPr>
        <p:spPr>
          <a:xfrm flipH="1">
            <a:off x="3758825" y="2131525"/>
            <a:ext cx="998400" cy="886200"/>
          </a:xfrm>
          <a:prstGeom prst="straightConnector1">
            <a:avLst/>
          </a:prstGeom>
          <a:noFill/>
          <a:ln w="19050" cap="flat" cmpd="sng">
            <a:solidFill>
              <a:srgbClr val="F4B400"/>
            </a:solidFill>
            <a:prstDash val="solid"/>
            <a:round/>
            <a:headEnd type="none" w="lg" len="lg"/>
            <a:tailEnd type="none" w="lg" len="lg"/>
          </a:ln>
        </p:spPr>
      </p:cxnSp>
      <p:sp>
        <p:nvSpPr>
          <p:cNvPr id="1726" name="Shape 1726"/>
          <p:cNvSpPr/>
          <p:nvPr/>
        </p:nvSpPr>
        <p:spPr>
          <a:xfrm>
            <a:off x="1279262" y="3004257"/>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727" name="Shape 1727"/>
          <p:cNvSpPr/>
          <p:nvPr/>
        </p:nvSpPr>
        <p:spPr>
          <a:xfrm>
            <a:off x="1369124" y="3329067"/>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cxnSp>
        <p:nvCxnSpPr>
          <p:cNvPr id="1728" name="Shape 1728"/>
          <p:cNvCxnSpPr>
            <a:stCxn id="1716" idx="2"/>
            <a:endCxn id="1726" idx="0"/>
          </p:cNvCxnSpPr>
          <p:nvPr/>
        </p:nvCxnSpPr>
        <p:spPr>
          <a:xfrm flipH="1">
            <a:off x="1681325" y="2131525"/>
            <a:ext cx="3075900" cy="872700"/>
          </a:xfrm>
          <a:prstGeom prst="straightConnector1">
            <a:avLst/>
          </a:prstGeom>
          <a:noFill/>
          <a:ln w="19050" cap="flat" cmpd="sng">
            <a:solidFill>
              <a:srgbClr val="F4B400"/>
            </a:solidFill>
            <a:prstDash val="solid"/>
            <a:round/>
            <a:headEnd type="none" w="lg" len="lg"/>
            <a:tailEnd type="none" w="lg" len="lg"/>
          </a:ln>
        </p:spPr>
      </p:cxnSp>
    </p:spTree>
    <p:extLst>
      <p:ext uri="{BB962C8B-B14F-4D97-AF65-F5344CB8AC3E}">
        <p14:creationId xmlns:p14="http://schemas.microsoft.com/office/powerpoint/2010/main" val="397709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 A Primer</a:t>
            </a:r>
          </a:p>
        </p:txBody>
      </p:sp>
      <p:pic>
        <p:nvPicPr>
          <p:cNvPr id="5" name="Picture 4"/>
          <p:cNvPicPr>
            <a:picLocks noChangeAspect="1"/>
          </p:cNvPicPr>
          <p:nvPr/>
        </p:nvPicPr>
        <p:blipFill>
          <a:blip r:embed="rId2"/>
          <a:stretch>
            <a:fillRect/>
          </a:stretch>
        </p:blipFill>
        <p:spPr>
          <a:xfrm>
            <a:off x="333962" y="1249451"/>
            <a:ext cx="8429038" cy="3684499"/>
          </a:xfrm>
          <a:prstGeom prst="rect">
            <a:avLst/>
          </a:prstGeom>
        </p:spPr>
      </p:pic>
    </p:spTree>
    <p:extLst>
      <p:ext uri="{BB962C8B-B14F-4D97-AF65-F5344CB8AC3E}">
        <p14:creationId xmlns:p14="http://schemas.microsoft.com/office/powerpoint/2010/main" val="35691227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Shape 1733"/>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Rolling Update</a:t>
            </a:r>
          </a:p>
        </p:txBody>
      </p:sp>
      <p:cxnSp>
        <p:nvCxnSpPr>
          <p:cNvPr id="1734" name="Shape 1734"/>
          <p:cNvCxnSpPr/>
          <p:nvPr/>
        </p:nvCxnSpPr>
        <p:spPr>
          <a:xfrm>
            <a:off x="4757225" y="1571175"/>
            <a:ext cx="0" cy="235500"/>
          </a:xfrm>
          <a:prstGeom prst="straightConnector1">
            <a:avLst/>
          </a:prstGeom>
          <a:noFill/>
          <a:ln w="19050" cap="flat" cmpd="sng">
            <a:solidFill>
              <a:srgbClr val="F4B400"/>
            </a:solidFill>
            <a:prstDash val="solid"/>
            <a:round/>
            <a:headEnd type="none" w="lg" len="lg"/>
            <a:tailEnd type="none" w="lg" len="lg"/>
          </a:ln>
        </p:spPr>
      </p:cxnSp>
      <p:sp>
        <p:nvSpPr>
          <p:cNvPr id="1735" name="Shape 1735"/>
          <p:cNvSpPr/>
          <p:nvPr/>
        </p:nvSpPr>
        <p:spPr>
          <a:xfrm>
            <a:off x="110168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Node1</a:t>
            </a:r>
          </a:p>
        </p:txBody>
      </p:sp>
      <p:sp>
        <p:nvSpPr>
          <p:cNvPr id="1736" name="Shape 1736"/>
          <p:cNvSpPr/>
          <p:nvPr/>
        </p:nvSpPr>
        <p:spPr>
          <a:xfrm>
            <a:off x="543443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Node3</a:t>
            </a:r>
          </a:p>
        </p:txBody>
      </p:sp>
      <p:sp>
        <p:nvSpPr>
          <p:cNvPr id="1737" name="Shape 1737"/>
          <p:cNvSpPr/>
          <p:nvPr/>
        </p:nvSpPr>
        <p:spPr>
          <a:xfrm>
            <a:off x="3268060"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Node2</a:t>
            </a:r>
          </a:p>
        </p:txBody>
      </p:sp>
      <p:sp>
        <p:nvSpPr>
          <p:cNvPr id="1738" name="Shape 1738"/>
          <p:cNvSpPr/>
          <p:nvPr/>
        </p:nvSpPr>
        <p:spPr>
          <a:xfrm>
            <a:off x="4193075" y="1733125"/>
            <a:ext cx="1128300" cy="3984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Service</a:t>
            </a:r>
          </a:p>
        </p:txBody>
      </p:sp>
      <p:sp>
        <p:nvSpPr>
          <p:cNvPr id="1739" name="Shape 1739"/>
          <p:cNvSpPr/>
          <p:nvPr/>
        </p:nvSpPr>
        <p:spPr>
          <a:xfrm>
            <a:off x="2183454" y="300424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740" name="Shape 1740"/>
          <p:cNvSpPr/>
          <p:nvPr/>
        </p:nvSpPr>
        <p:spPr>
          <a:xfrm>
            <a:off x="2273330" y="3342580"/>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sp>
        <p:nvSpPr>
          <p:cNvPr id="1741" name="Shape 1741"/>
          <p:cNvSpPr/>
          <p:nvPr/>
        </p:nvSpPr>
        <p:spPr>
          <a:xfrm>
            <a:off x="5523187" y="3017769"/>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742" name="Shape 1742"/>
          <p:cNvSpPr/>
          <p:nvPr/>
        </p:nvSpPr>
        <p:spPr>
          <a:xfrm>
            <a:off x="5613049" y="3342580"/>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cxnSp>
        <p:nvCxnSpPr>
          <p:cNvPr id="1743" name="Shape 1743"/>
          <p:cNvCxnSpPr>
            <a:stCxn id="1738" idx="2"/>
            <a:endCxn id="1741" idx="0"/>
          </p:cNvCxnSpPr>
          <p:nvPr/>
        </p:nvCxnSpPr>
        <p:spPr>
          <a:xfrm>
            <a:off x="4757225" y="2131525"/>
            <a:ext cx="1167900" cy="886200"/>
          </a:xfrm>
          <a:prstGeom prst="straightConnector1">
            <a:avLst/>
          </a:prstGeom>
          <a:noFill/>
          <a:ln w="19050" cap="flat" cmpd="sng">
            <a:solidFill>
              <a:srgbClr val="F4B400"/>
            </a:solidFill>
            <a:prstDash val="solid"/>
            <a:round/>
            <a:headEnd type="none" w="lg" len="lg"/>
            <a:tailEnd type="none" w="lg" len="lg"/>
          </a:ln>
        </p:spPr>
      </p:cxnSp>
      <p:sp>
        <p:nvSpPr>
          <p:cNvPr id="1744" name="Shape 1744"/>
          <p:cNvSpPr/>
          <p:nvPr/>
        </p:nvSpPr>
        <p:spPr>
          <a:xfrm>
            <a:off x="3356837" y="3017782"/>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745" name="Shape 1745"/>
          <p:cNvSpPr/>
          <p:nvPr/>
        </p:nvSpPr>
        <p:spPr>
          <a:xfrm>
            <a:off x="3446699" y="3342592"/>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cxnSp>
        <p:nvCxnSpPr>
          <p:cNvPr id="1746" name="Shape 1746"/>
          <p:cNvCxnSpPr>
            <a:stCxn id="1738" idx="2"/>
            <a:endCxn id="1744" idx="0"/>
          </p:cNvCxnSpPr>
          <p:nvPr/>
        </p:nvCxnSpPr>
        <p:spPr>
          <a:xfrm flipH="1">
            <a:off x="3758825" y="2131525"/>
            <a:ext cx="998400" cy="886200"/>
          </a:xfrm>
          <a:prstGeom prst="straightConnector1">
            <a:avLst/>
          </a:prstGeom>
          <a:noFill/>
          <a:ln w="19050" cap="flat" cmpd="sng">
            <a:solidFill>
              <a:srgbClr val="F4B400"/>
            </a:solidFill>
            <a:prstDash val="solid"/>
            <a:round/>
            <a:headEnd type="none" w="lg" len="lg"/>
            <a:tailEnd type="none" w="lg" len="lg"/>
          </a:ln>
        </p:spPr>
      </p:cxnSp>
      <p:sp>
        <p:nvSpPr>
          <p:cNvPr id="1747" name="Shape 1747"/>
          <p:cNvSpPr/>
          <p:nvPr/>
        </p:nvSpPr>
        <p:spPr>
          <a:xfrm>
            <a:off x="1279262" y="3004257"/>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748" name="Shape 1748"/>
          <p:cNvSpPr/>
          <p:nvPr/>
        </p:nvSpPr>
        <p:spPr>
          <a:xfrm>
            <a:off x="1369124" y="3329067"/>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cxnSp>
        <p:nvCxnSpPr>
          <p:cNvPr id="1749" name="Shape 1749"/>
          <p:cNvCxnSpPr>
            <a:stCxn id="1738" idx="2"/>
            <a:endCxn id="1747" idx="0"/>
          </p:cNvCxnSpPr>
          <p:nvPr/>
        </p:nvCxnSpPr>
        <p:spPr>
          <a:xfrm flipH="1">
            <a:off x="1681325" y="2131525"/>
            <a:ext cx="3075900" cy="872700"/>
          </a:xfrm>
          <a:prstGeom prst="straightConnector1">
            <a:avLst/>
          </a:prstGeom>
          <a:noFill/>
          <a:ln w="19050" cap="flat" cmpd="sng">
            <a:solidFill>
              <a:srgbClr val="F4B400"/>
            </a:solidFill>
            <a:prstDash val="solid"/>
            <a:round/>
            <a:headEnd type="none" w="lg" len="lg"/>
            <a:tailEnd type="none" w="lg" len="lg"/>
          </a:ln>
        </p:spPr>
      </p:cxnSp>
    </p:spTree>
    <p:extLst>
      <p:ext uri="{BB962C8B-B14F-4D97-AF65-F5344CB8AC3E}">
        <p14:creationId xmlns:p14="http://schemas.microsoft.com/office/powerpoint/2010/main" val="1365817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Shape 1754"/>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Rolling Update</a:t>
            </a:r>
          </a:p>
        </p:txBody>
      </p:sp>
      <p:cxnSp>
        <p:nvCxnSpPr>
          <p:cNvPr id="1755" name="Shape 1755"/>
          <p:cNvCxnSpPr/>
          <p:nvPr/>
        </p:nvCxnSpPr>
        <p:spPr>
          <a:xfrm>
            <a:off x="4757225" y="1571175"/>
            <a:ext cx="0" cy="235500"/>
          </a:xfrm>
          <a:prstGeom prst="straightConnector1">
            <a:avLst/>
          </a:prstGeom>
          <a:noFill/>
          <a:ln w="19050" cap="flat" cmpd="sng">
            <a:solidFill>
              <a:srgbClr val="F4B400"/>
            </a:solidFill>
            <a:prstDash val="solid"/>
            <a:round/>
            <a:headEnd type="none" w="lg" len="lg"/>
            <a:tailEnd type="none" w="lg" len="lg"/>
          </a:ln>
        </p:spPr>
      </p:cxnSp>
      <p:sp>
        <p:nvSpPr>
          <p:cNvPr id="1756" name="Shape 1756"/>
          <p:cNvSpPr/>
          <p:nvPr/>
        </p:nvSpPr>
        <p:spPr>
          <a:xfrm>
            <a:off x="110168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Node1</a:t>
            </a:r>
          </a:p>
        </p:txBody>
      </p:sp>
      <p:sp>
        <p:nvSpPr>
          <p:cNvPr id="1757" name="Shape 1757"/>
          <p:cNvSpPr/>
          <p:nvPr/>
        </p:nvSpPr>
        <p:spPr>
          <a:xfrm>
            <a:off x="5434435"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Node3</a:t>
            </a:r>
          </a:p>
        </p:txBody>
      </p:sp>
      <p:sp>
        <p:nvSpPr>
          <p:cNvPr id="1758" name="Shape 1758"/>
          <p:cNvSpPr/>
          <p:nvPr/>
        </p:nvSpPr>
        <p:spPr>
          <a:xfrm>
            <a:off x="3268060" y="2692865"/>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Node2</a:t>
            </a:r>
          </a:p>
        </p:txBody>
      </p:sp>
      <p:sp>
        <p:nvSpPr>
          <p:cNvPr id="1759" name="Shape 1759"/>
          <p:cNvSpPr/>
          <p:nvPr/>
        </p:nvSpPr>
        <p:spPr>
          <a:xfrm>
            <a:off x="4193075" y="1733125"/>
            <a:ext cx="1128300" cy="3984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Service</a:t>
            </a:r>
          </a:p>
        </p:txBody>
      </p:sp>
      <p:sp>
        <p:nvSpPr>
          <p:cNvPr id="1760" name="Shape 1760"/>
          <p:cNvSpPr/>
          <p:nvPr/>
        </p:nvSpPr>
        <p:spPr>
          <a:xfrm>
            <a:off x="5523187" y="3017769"/>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761" name="Shape 1761"/>
          <p:cNvSpPr/>
          <p:nvPr/>
        </p:nvSpPr>
        <p:spPr>
          <a:xfrm>
            <a:off x="5613049" y="3342580"/>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cxnSp>
        <p:nvCxnSpPr>
          <p:cNvPr id="1762" name="Shape 1762"/>
          <p:cNvCxnSpPr>
            <a:stCxn id="1759" idx="2"/>
            <a:endCxn id="1760" idx="0"/>
          </p:cNvCxnSpPr>
          <p:nvPr/>
        </p:nvCxnSpPr>
        <p:spPr>
          <a:xfrm>
            <a:off x="4757225" y="2131525"/>
            <a:ext cx="1167900" cy="886200"/>
          </a:xfrm>
          <a:prstGeom prst="straightConnector1">
            <a:avLst/>
          </a:prstGeom>
          <a:noFill/>
          <a:ln w="19050" cap="flat" cmpd="sng">
            <a:solidFill>
              <a:srgbClr val="F4B400"/>
            </a:solidFill>
            <a:prstDash val="solid"/>
            <a:round/>
            <a:headEnd type="none" w="lg" len="lg"/>
            <a:tailEnd type="none" w="lg" len="lg"/>
          </a:ln>
        </p:spPr>
      </p:cxnSp>
      <p:sp>
        <p:nvSpPr>
          <p:cNvPr id="1763" name="Shape 1763"/>
          <p:cNvSpPr/>
          <p:nvPr/>
        </p:nvSpPr>
        <p:spPr>
          <a:xfrm>
            <a:off x="3356837" y="3017782"/>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764" name="Shape 1764"/>
          <p:cNvSpPr/>
          <p:nvPr/>
        </p:nvSpPr>
        <p:spPr>
          <a:xfrm>
            <a:off x="3446699" y="3342592"/>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cxnSp>
        <p:nvCxnSpPr>
          <p:cNvPr id="1765" name="Shape 1765"/>
          <p:cNvCxnSpPr>
            <a:stCxn id="1759" idx="2"/>
            <a:endCxn id="1763" idx="0"/>
          </p:cNvCxnSpPr>
          <p:nvPr/>
        </p:nvCxnSpPr>
        <p:spPr>
          <a:xfrm flipH="1">
            <a:off x="3758825" y="2131525"/>
            <a:ext cx="998400" cy="886200"/>
          </a:xfrm>
          <a:prstGeom prst="straightConnector1">
            <a:avLst/>
          </a:prstGeom>
          <a:noFill/>
          <a:ln w="19050" cap="flat" cmpd="sng">
            <a:solidFill>
              <a:srgbClr val="F4B400"/>
            </a:solidFill>
            <a:prstDash val="solid"/>
            <a:round/>
            <a:headEnd type="none" w="lg" len="lg"/>
            <a:tailEnd type="none" w="lg" len="lg"/>
          </a:ln>
        </p:spPr>
      </p:cxnSp>
      <p:sp>
        <p:nvSpPr>
          <p:cNvPr id="1766" name="Shape 1766"/>
          <p:cNvSpPr/>
          <p:nvPr/>
        </p:nvSpPr>
        <p:spPr>
          <a:xfrm>
            <a:off x="1279262" y="3004257"/>
            <a:ext cx="804000" cy="585300"/>
          </a:xfrm>
          <a:prstGeom prst="roundRect">
            <a:avLst>
              <a:gd name="adj" fmla="val 16667"/>
            </a:avLst>
          </a:prstGeom>
          <a:solidFill>
            <a:srgbClr val="3D85C6"/>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FFFFFF"/>
                </a:solidFill>
                <a:latin typeface="Roboto"/>
                <a:ea typeface="Roboto"/>
                <a:cs typeface="Roboto"/>
                <a:sym typeface="Roboto"/>
              </a:rPr>
              <a:t>Pod</a:t>
            </a:r>
          </a:p>
        </p:txBody>
      </p:sp>
      <p:sp>
        <p:nvSpPr>
          <p:cNvPr id="1767" name="Shape 1767"/>
          <p:cNvSpPr/>
          <p:nvPr/>
        </p:nvSpPr>
        <p:spPr>
          <a:xfrm>
            <a:off x="1369124" y="3329067"/>
            <a:ext cx="624300" cy="180600"/>
          </a:xfrm>
          <a:prstGeom prst="roundRect">
            <a:avLst>
              <a:gd name="adj" fmla="val 16667"/>
            </a:avLst>
          </a:prstGeom>
          <a:solidFill>
            <a:srgbClr val="1155CC"/>
          </a:solid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FFFFFF"/>
                </a:solidFill>
                <a:latin typeface="Roboto"/>
                <a:ea typeface="Roboto"/>
                <a:cs typeface="Roboto"/>
                <a:sym typeface="Roboto"/>
              </a:rPr>
              <a:t>app v2</a:t>
            </a:r>
          </a:p>
        </p:txBody>
      </p:sp>
      <p:cxnSp>
        <p:nvCxnSpPr>
          <p:cNvPr id="1768" name="Shape 1768"/>
          <p:cNvCxnSpPr>
            <a:stCxn id="1759" idx="2"/>
            <a:endCxn id="1766" idx="0"/>
          </p:cNvCxnSpPr>
          <p:nvPr/>
        </p:nvCxnSpPr>
        <p:spPr>
          <a:xfrm flipH="1">
            <a:off x="1681325" y="2131525"/>
            <a:ext cx="3075900" cy="872700"/>
          </a:xfrm>
          <a:prstGeom prst="straightConnector1">
            <a:avLst/>
          </a:prstGeom>
          <a:noFill/>
          <a:ln w="19050" cap="flat" cmpd="sng">
            <a:solidFill>
              <a:srgbClr val="F4B400"/>
            </a:solidFill>
            <a:prstDash val="solid"/>
            <a:round/>
            <a:headEnd type="none" w="lg" len="lg"/>
            <a:tailEnd type="none" w="lg" len="lg"/>
          </a:ln>
        </p:spPr>
      </p:cxnSp>
    </p:spTree>
    <p:extLst>
      <p:ext uri="{BB962C8B-B14F-4D97-AF65-F5344CB8AC3E}">
        <p14:creationId xmlns:p14="http://schemas.microsoft.com/office/powerpoint/2010/main" val="37177020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781"/>
          <p:cNvSpPr txBox="1">
            <a:spLocks/>
          </p:cNvSpPr>
          <p:nvPr/>
        </p:nvSpPr>
        <p:spPr>
          <a:xfrm>
            <a:off x="469789" y="2114550"/>
            <a:ext cx="8229600" cy="914400"/>
          </a:xfrm>
          <a:prstGeom prst="rect">
            <a:avLst/>
          </a:prstGeom>
          <a:solidFill>
            <a:schemeClr val="accent1">
              <a:lumMod val="60000"/>
              <a:lumOff val="40000"/>
            </a:schemeClr>
          </a:solidFill>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stStyle>
          <a:p>
            <a:r>
              <a:rPr lang="en-US" sz="6000" dirty="0">
                <a:solidFill>
                  <a:schemeClr val="bg1"/>
                </a:solidFill>
              </a:rPr>
              <a:t>Recap</a:t>
            </a:r>
          </a:p>
        </p:txBody>
      </p:sp>
    </p:spTree>
    <p:extLst>
      <p:ext uri="{BB962C8B-B14F-4D97-AF65-F5344CB8AC3E}">
        <p14:creationId xmlns:p14="http://schemas.microsoft.com/office/powerpoint/2010/main" val="42845562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pic>
        <p:nvPicPr>
          <p:cNvPr id="1787" name="Shape 1787" descr="logo.png"/>
          <p:cNvPicPr preferRelativeResize="0"/>
          <p:nvPr/>
        </p:nvPicPr>
        <p:blipFill>
          <a:blip r:embed="rId3">
            <a:alphaModFix/>
          </a:blip>
          <a:stretch>
            <a:fillRect/>
          </a:stretch>
        </p:blipFill>
        <p:spPr>
          <a:xfrm>
            <a:off x="4937973" y="700846"/>
            <a:ext cx="3856419" cy="3741806"/>
          </a:xfrm>
          <a:prstGeom prst="rect">
            <a:avLst/>
          </a:prstGeom>
          <a:noFill/>
          <a:ln>
            <a:noFill/>
          </a:ln>
        </p:spPr>
      </p:pic>
      <p:sp>
        <p:nvSpPr>
          <p:cNvPr id="1788" name="Shape 1788"/>
          <p:cNvSpPr/>
          <p:nvPr/>
        </p:nvSpPr>
        <p:spPr>
          <a:xfrm>
            <a:off x="0" y="285750"/>
            <a:ext cx="4748100" cy="598800"/>
          </a:xfrm>
          <a:prstGeom prst="rect">
            <a:avLst/>
          </a:prstGeom>
          <a:solidFill>
            <a:srgbClr val="4285F4">
              <a:alpha val="82750"/>
            </a:srgbClr>
          </a:solidFill>
          <a:ln>
            <a:noFill/>
          </a:ln>
        </p:spPr>
        <p:txBody>
          <a:bodyPr lIns="91425" tIns="45700" rIns="91425" bIns="45700" anchor="ctr" anchorCtr="0">
            <a:noAutofit/>
          </a:bodyPr>
          <a:lstStyle/>
          <a:p>
            <a:pPr lvl="0" rtl="0">
              <a:spcBef>
                <a:spcPts val="0"/>
              </a:spcBef>
              <a:buNone/>
            </a:pPr>
            <a:r>
              <a:rPr lang="en-US" sz="2700">
                <a:solidFill>
                  <a:srgbClr val="FFFFFF"/>
                </a:solidFill>
                <a:latin typeface="Open Sans"/>
                <a:ea typeface="Open Sans"/>
                <a:cs typeface="Open Sans"/>
                <a:sym typeface="Open Sans"/>
              </a:rPr>
              <a:t>  Kubernetes  </a:t>
            </a:r>
          </a:p>
        </p:txBody>
      </p:sp>
      <p:sp>
        <p:nvSpPr>
          <p:cNvPr id="1789" name="Shape 1789"/>
          <p:cNvSpPr txBox="1">
            <a:spLocks noGrp="1"/>
          </p:cNvSpPr>
          <p:nvPr>
            <p:ph type="body" idx="4294967295"/>
          </p:nvPr>
        </p:nvSpPr>
        <p:spPr>
          <a:xfrm>
            <a:off x="372500" y="1067899"/>
            <a:ext cx="4375500" cy="3617100"/>
          </a:xfrm>
          <a:prstGeom prst="rect">
            <a:avLst/>
          </a:prstGeom>
        </p:spPr>
        <p:txBody>
          <a:bodyPr lIns="91425" tIns="91425" rIns="91425" bIns="91425" anchor="t" anchorCtr="0">
            <a:noAutofit/>
          </a:bodyPr>
          <a:lstStyle/>
          <a:p>
            <a:pPr marL="0" lvl="0" indent="0" rtl="0">
              <a:spcBef>
                <a:spcPts val="0"/>
              </a:spcBef>
              <a:buNone/>
            </a:pPr>
            <a:r>
              <a:rPr lang="en-US" sz="1700" b="1"/>
              <a:t>Manage applications, not machines</a:t>
            </a:r>
          </a:p>
          <a:p>
            <a:pPr marL="342900" lvl="0" indent="-273050" rtl="0">
              <a:lnSpc>
                <a:spcPct val="115000"/>
              </a:lnSpc>
              <a:spcBef>
                <a:spcPts val="0"/>
              </a:spcBef>
              <a:buSzPct val="100000"/>
            </a:pPr>
            <a:r>
              <a:rPr lang="en-US" sz="1700"/>
              <a:t>Open source, Open API container </a:t>
            </a:r>
            <a:r>
              <a:rPr lang="en-US" sz="1700" b="1"/>
              <a:t>orchestrator</a:t>
            </a:r>
          </a:p>
          <a:p>
            <a:pPr marL="342900" lvl="0" indent="-273050" rtl="0">
              <a:lnSpc>
                <a:spcPct val="115000"/>
              </a:lnSpc>
              <a:spcBef>
                <a:spcPts val="0"/>
              </a:spcBef>
              <a:buSzPct val="100000"/>
            </a:pPr>
            <a:r>
              <a:rPr lang="en-US" sz="1700"/>
              <a:t> </a:t>
            </a:r>
          </a:p>
          <a:p>
            <a:pPr marL="342900" lvl="0" indent="-273050" rtl="0">
              <a:lnSpc>
                <a:spcPct val="115000"/>
              </a:lnSpc>
              <a:spcBef>
                <a:spcPts val="0"/>
              </a:spcBef>
              <a:buSzPct val="100000"/>
            </a:pPr>
            <a:r>
              <a:rPr lang="en-US" sz="1700"/>
              <a:t>Supports </a:t>
            </a:r>
            <a:r>
              <a:rPr lang="en-US" sz="1700" b="1"/>
              <a:t>multiple cloud</a:t>
            </a:r>
            <a:r>
              <a:rPr lang="en-US" sz="1700"/>
              <a:t> and </a:t>
            </a:r>
            <a:r>
              <a:rPr lang="en-US" sz="1700" b="1"/>
              <a:t>bare-metal </a:t>
            </a:r>
            <a:r>
              <a:rPr lang="en-US" sz="1700"/>
              <a:t>environments</a:t>
            </a:r>
          </a:p>
          <a:p>
            <a:pPr marL="0" lvl="0" indent="0" rtl="0">
              <a:lnSpc>
                <a:spcPct val="115000"/>
              </a:lnSpc>
              <a:spcBef>
                <a:spcPts val="0"/>
              </a:spcBef>
              <a:buNone/>
            </a:pPr>
            <a:endParaRPr sz="500"/>
          </a:p>
          <a:p>
            <a:pPr marL="342900" lvl="0" indent="-273050" rtl="0">
              <a:lnSpc>
                <a:spcPct val="115000"/>
              </a:lnSpc>
              <a:spcBef>
                <a:spcPts val="0"/>
              </a:spcBef>
              <a:buSzPct val="100000"/>
            </a:pPr>
            <a:r>
              <a:rPr lang="en-US" sz="1700"/>
              <a:t>Inspired and informed by Google’s experiences and internal systems</a:t>
            </a:r>
          </a:p>
          <a:p>
            <a:pPr marL="0" lvl="0" indent="0" rtl="0">
              <a:lnSpc>
                <a:spcPct val="115000"/>
              </a:lnSpc>
              <a:spcBef>
                <a:spcPts val="0"/>
              </a:spcBef>
              <a:buNone/>
            </a:pPr>
            <a:endParaRPr sz="1700"/>
          </a:p>
          <a:p>
            <a:pPr marL="0" lvl="0" indent="0" rtl="0">
              <a:spcBef>
                <a:spcPts val="0"/>
              </a:spcBef>
              <a:buNone/>
            </a:pPr>
            <a:endParaRPr/>
          </a:p>
        </p:txBody>
      </p:sp>
    </p:spTree>
    <p:extLst>
      <p:ext uri="{BB962C8B-B14F-4D97-AF65-F5344CB8AC3E}">
        <p14:creationId xmlns:p14="http://schemas.microsoft.com/office/powerpoint/2010/main" val="36160986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1794" name="Shape 1794"/>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Container</a:t>
            </a:r>
          </a:p>
        </p:txBody>
      </p:sp>
      <p:sp>
        <p:nvSpPr>
          <p:cNvPr id="1795" name="Shape 1795"/>
          <p:cNvSpPr txBox="1"/>
          <p:nvPr/>
        </p:nvSpPr>
        <p:spPr>
          <a:xfrm>
            <a:off x="381000" y="1295400"/>
            <a:ext cx="4165500" cy="3200400"/>
          </a:xfrm>
          <a:prstGeom prst="rect">
            <a:avLst/>
          </a:prstGeom>
          <a:noFill/>
          <a:ln>
            <a:noFill/>
          </a:ln>
        </p:spPr>
        <p:txBody>
          <a:bodyPr lIns="91425" tIns="91425" rIns="91425" bIns="91425" anchor="t" anchorCtr="0">
            <a:noAutofit/>
          </a:bodyPr>
          <a:lstStyle/>
          <a:p>
            <a:pPr marL="342900" lvl="0" indent="-317500" rtl="0">
              <a:lnSpc>
                <a:spcPct val="115000"/>
              </a:lnSpc>
              <a:spcBef>
                <a:spcPts val="0"/>
              </a:spcBef>
              <a:buClr>
                <a:srgbClr val="666666"/>
              </a:buClr>
              <a:buSzPct val="100000"/>
              <a:buFont typeface="Roboto"/>
              <a:buChar char="•"/>
            </a:pPr>
            <a:r>
              <a:rPr lang="en-US" sz="2400">
                <a:solidFill>
                  <a:schemeClr val="dk2"/>
                </a:solidFill>
                <a:latin typeface="Roboto"/>
                <a:ea typeface="Roboto"/>
                <a:cs typeface="Roboto"/>
                <a:sym typeface="Roboto"/>
              </a:rPr>
              <a:t>Subatomic unit in Kubernetes</a:t>
            </a:r>
          </a:p>
          <a:p>
            <a:pPr marL="342900" lvl="0" indent="-317500" rtl="0">
              <a:lnSpc>
                <a:spcPct val="115000"/>
              </a:lnSpc>
              <a:spcBef>
                <a:spcPts val="0"/>
              </a:spcBef>
              <a:buClr>
                <a:schemeClr val="dk2"/>
              </a:buClr>
              <a:buSzPct val="100000"/>
              <a:buFont typeface="Roboto"/>
              <a:buChar char="•"/>
            </a:pPr>
            <a:r>
              <a:rPr lang="en-US" sz="2400">
                <a:solidFill>
                  <a:schemeClr val="dk2"/>
                </a:solidFill>
                <a:latin typeface="Roboto"/>
                <a:ea typeface="Roboto"/>
                <a:cs typeface="Roboto"/>
                <a:sym typeface="Roboto"/>
              </a:rPr>
              <a:t>Can use Dockerfile just like you’re used to</a:t>
            </a:r>
          </a:p>
        </p:txBody>
      </p:sp>
      <p:pic>
        <p:nvPicPr>
          <p:cNvPr id="1796" name="Shape 1796"/>
          <p:cNvPicPr preferRelativeResize="0"/>
          <p:nvPr/>
        </p:nvPicPr>
        <p:blipFill rotWithShape="1">
          <a:blip r:embed="rId3">
            <a:alphaModFix/>
          </a:blip>
          <a:srcRect/>
          <a:stretch/>
        </p:blipFill>
        <p:spPr>
          <a:xfrm>
            <a:off x="5495587" y="1092706"/>
            <a:ext cx="3188100" cy="2958000"/>
          </a:xfrm>
          <a:prstGeom prst="rect">
            <a:avLst/>
          </a:prstGeom>
          <a:noFill/>
          <a:ln>
            <a:noFill/>
          </a:ln>
        </p:spPr>
      </p:pic>
    </p:spTree>
    <p:extLst>
      <p:ext uri="{BB962C8B-B14F-4D97-AF65-F5344CB8AC3E}">
        <p14:creationId xmlns:p14="http://schemas.microsoft.com/office/powerpoint/2010/main" val="19939859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1" name="Shape 1801"/>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Pods</a:t>
            </a:r>
          </a:p>
        </p:txBody>
      </p:sp>
      <p:sp>
        <p:nvSpPr>
          <p:cNvPr id="1802" name="Shape 1802"/>
          <p:cNvSpPr txBox="1"/>
          <p:nvPr/>
        </p:nvSpPr>
        <p:spPr>
          <a:xfrm>
            <a:off x="381000" y="1295400"/>
            <a:ext cx="4165500" cy="3200400"/>
          </a:xfrm>
          <a:prstGeom prst="rect">
            <a:avLst/>
          </a:prstGeom>
          <a:noFill/>
          <a:ln>
            <a:noFill/>
          </a:ln>
        </p:spPr>
        <p:txBody>
          <a:bodyPr lIns="91425" tIns="91425" rIns="91425" bIns="91425" anchor="t" anchorCtr="0">
            <a:noAutofit/>
          </a:bodyPr>
          <a:lstStyle/>
          <a:p>
            <a:pPr lvl="0" rtl="0">
              <a:lnSpc>
                <a:spcPct val="100000"/>
              </a:lnSpc>
              <a:spcBef>
                <a:spcPts val="0"/>
              </a:spcBef>
              <a:spcAft>
                <a:spcPts val="1000"/>
              </a:spcAft>
              <a:buNone/>
            </a:pPr>
            <a:r>
              <a:rPr lang="en-US" sz="2400">
                <a:solidFill>
                  <a:schemeClr val="dk2"/>
                </a:solidFill>
                <a:latin typeface="Roboto"/>
                <a:ea typeface="Roboto"/>
                <a:cs typeface="Roboto"/>
                <a:sym typeface="Roboto"/>
              </a:rPr>
              <a:t>Logical Application</a:t>
            </a:r>
          </a:p>
          <a:p>
            <a:pPr marL="342900" lvl="0" indent="-317500" rtl="0">
              <a:lnSpc>
                <a:spcPct val="100000"/>
              </a:lnSpc>
              <a:spcBef>
                <a:spcPts val="0"/>
              </a:spcBef>
              <a:spcAft>
                <a:spcPts val="1000"/>
              </a:spcAft>
              <a:buClr>
                <a:schemeClr val="dk2"/>
              </a:buClr>
              <a:buSzPct val="100000"/>
              <a:buFont typeface="Roboto"/>
              <a:buChar char="•"/>
            </a:pPr>
            <a:r>
              <a:rPr lang="en-US" sz="2400">
                <a:solidFill>
                  <a:schemeClr val="dk2"/>
                </a:solidFill>
                <a:latin typeface="Roboto"/>
                <a:ea typeface="Roboto"/>
                <a:cs typeface="Roboto"/>
                <a:sym typeface="Roboto"/>
              </a:rPr>
              <a:t>One or more containers and volumes</a:t>
            </a:r>
          </a:p>
          <a:p>
            <a:pPr marL="342900" lvl="0" indent="-317500" rtl="0">
              <a:lnSpc>
                <a:spcPct val="115000"/>
              </a:lnSpc>
              <a:spcBef>
                <a:spcPts val="0"/>
              </a:spcBef>
              <a:buClr>
                <a:schemeClr val="dk2"/>
              </a:buClr>
              <a:buSzPct val="100000"/>
              <a:buFont typeface="Roboto"/>
              <a:buChar char="•"/>
            </a:pPr>
            <a:r>
              <a:rPr lang="en-US" sz="2400">
                <a:solidFill>
                  <a:schemeClr val="dk2"/>
                </a:solidFill>
                <a:latin typeface="Roboto"/>
                <a:ea typeface="Roboto"/>
                <a:cs typeface="Roboto"/>
                <a:sym typeface="Roboto"/>
              </a:rPr>
              <a:t>Shared namespaces</a:t>
            </a:r>
          </a:p>
          <a:p>
            <a:pPr marL="342900" lvl="0" indent="-317500" rtl="0">
              <a:lnSpc>
                <a:spcPct val="115000"/>
              </a:lnSpc>
              <a:spcBef>
                <a:spcPts val="0"/>
              </a:spcBef>
              <a:buClr>
                <a:srgbClr val="666666"/>
              </a:buClr>
              <a:buSzPct val="100000"/>
              <a:buFont typeface="Roboto"/>
              <a:buChar char="•"/>
            </a:pPr>
            <a:r>
              <a:rPr lang="en-US" sz="2400">
                <a:solidFill>
                  <a:schemeClr val="dk2"/>
                </a:solidFill>
                <a:latin typeface="Roboto"/>
                <a:ea typeface="Roboto"/>
                <a:cs typeface="Roboto"/>
                <a:sym typeface="Roboto"/>
              </a:rPr>
              <a:t>One IP per pod</a:t>
            </a:r>
          </a:p>
          <a:p>
            <a:pPr lvl="0" rtl="0">
              <a:lnSpc>
                <a:spcPct val="90000"/>
              </a:lnSpc>
              <a:spcBef>
                <a:spcPts val="1800"/>
              </a:spcBef>
              <a:buNone/>
            </a:pPr>
            <a:endParaRPr>
              <a:solidFill>
                <a:srgbClr val="ACACAC"/>
              </a:solidFill>
              <a:latin typeface="Roboto"/>
              <a:ea typeface="Roboto"/>
              <a:cs typeface="Roboto"/>
              <a:sym typeface="Roboto"/>
            </a:endParaRPr>
          </a:p>
        </p:txBody>
      </p:sp>
      <p:sp>
        <p:nvSpPr>
          <p:cNvPr id="1803" name="Shape 1803"/>
          <p:cNvSpPr/>
          <p:nvPr/>
        </p:nvSpPr>
        <p:spPr>
          <a:xfrm>
            <a:off x="5153100" y="1273875"/>
            <a:ext cx="3457500" cy="2640600"/>
          </a:xfrm>
          <a:prstGeom prst="roundRect">
            <a:avLst>
              <a:gd name="adj" fmla="val 16667"/>
            </a:avLst>
          </a:prstGeom>
          <a:solidFill>
            <a:srgbClr val="CFE2F3"/>
          </a:solidFill>
          <a:ln>
            <a:noFill/>
          </a:ln>
        </p:spPr>
        <p:txBody>
          <a:bodyPr lIns="68575" tIns="68575" rIns="68575" bIns="68575" anchor="b" anchorCtr="0">
            <a:noAutofit/>
          </a:bodyPr>
          <a:lstStyle/>
          <a:p>
            <a:pPr lvl="0" rtl="0">
              <a:spcBef>
                <a:spcPts val="0"/>
              </a:spcBef>
              <a:buNone/>
            </a:pPr>
            <a:r>
              <a:rPr lang="en-US" sz="2000" b="1">
                <a:solidFill>
                  <a:srgbClr val="666666"/>
                </a:solidFill>
                <a:latin typeface="Open Sans"/>
                <a:ea typeface="Open Sans"/>
                <a:cs typeface="Open Sans"/>
                <a:sym typeface="Open Sans"/>
              </a:rPr>
              <a:t>Pod</a:t>
            </a:r>
          </a:p>
        </p:txBody>
      </p:sp>
      <p:sp>
        <p:nvSpPr>
          <p:cNvPr id="1804" name="Shape 1804"/>
          <p:cNvSpPr/>
          <p:nvPr/>
        </p:nvSpPr>
        <p:spPr>
          <a:xfrm>
            <a:off x="5595749" y="1691875"/>
            <a:ext cx="2572199" cy="6945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68575" tIns="68575" rIns="68575" bIns="68575" anchor="ctr" anchorCtr="0">
            <a:noAutofit/>
          </a:bodyPr>
          <a:lstStyle/>
          <a:p>
            <a:pPr lvl="0" algn="ctr" rtl="0">
              <a:spcBef>
                <a:spcPts val="0"/>
              </a:spcBef>
              <a:buNone/>
            </a:pPr>
            <a:r>
              <a:rPr lang="en-US" b="1">
                <a:solidFill>
                  <a:srgbClr val="434343"/>
                </a:solidFill>
                <a:latin typeface="Open Sans"/>
                <a:ea typeface="Open Sans"/>
                <a:cs typeface="Open Sans"/>
                <a:sym typeface="Open Sans"/>
              </a:rPr>
              <a:t>nginx</a:t>
            </a:r>
          </a:p>
        </p:txBody>
      </p:sp>
      <p:sp>
        <p:nvSpPr>
          <p:cNvPr id="1805" name="Shape 1805"/>
          <p:cNvSpPr/>
          <p:nvPr/>
        </p:nvSpPr>
        <p:spPr>
          <a:xfrm>
            <a:off x="5595749" y="2493525"/>
            <a:ext cx="2572199" cy="694500"/>
          </a:xfrm>
          <a:prstGeom prst="roundRect">
            <a:avLst>
              <a:gd name="adj" fmla="val 16667"/>
            </a:avLst>
          </a:prstGeom>
          <a:solidFill>
            <a:srgbClr val="6AA84F"/>
          </a:solidFill>
          <a:ln w="9525" cap="flat" cmpd="sng">
            <a:solidFill>
              <a:srgbClr val="B7B7B7"/>
            </a:solidFill>
            <a:prstDash val="solid"/>
            <a:round/>
            <a:headEnd type="none" w="med" len="med"/>
            <a:tailEnd type="none" w="med" len="med"/>
          </a:ln>
        </p:spPr>
        <p:txBody>
          <a:bodyPr lIns="68575" tIns="68575" rIns="68575" bIns="68575" anchor="ctr" anchorCtr="0">
            <a:noAutofit/>
          </a:bodyPr>
          <a:lstStyle/>
          <a:p>
            <a:pPr lvl="0" algn="ctr" rtl="0">
              <a:spcBef>
                <a:spcPts val="0"/>
              </a:spcBef>
              <a:buNone/>
            </a:pPr>
            <a:r>
              <a:rPr lang="en-US" b="1">
                <a:solidFill>
                  <a:srgbClr val="434343"/>
                </a:solidFill>
                <a:latin typeface="Open Sans"/>
                <a:ea typeface="Open Sans"/>
                <a:cs typeface="Open Sans"/>
                <a:sym typeface="Open Sans"/>
              </a:rPr>
              <a:t>monolith</a:t>
            </a:r>
          </a:p>
        </p:txBody>
      </p:sp>
      <p:sp>
        <p:nvSpPr>
          <p:cNvPr id="1806" name="Shape 1806"/>
          <p:cNvSpPr/>
          <p:nvPr/>
        </p:nvSpPr>
        <p:spPr>
          <a:xfrm>
            <a:off x="7568214" y="3659925"/>
            <a:ext cx="558825" cy="577600"/>
          </a:xfrm>
          <a:prstGeom prst="flowChartMagneticDisk">
            <a:avLst/>
          </a:prstGeom>
          <a:solidFill>
            <a:srgbClr val="E6B8AF"/>
          </a:solidFill>
          <a:ln w="9525" cap="flat" cmpd="sng">
            <a:solidFill>
              <a:srgbClr val="980000"/>
            </a:solidFill>
            <a:prstDash val="solid"/>
            <a:round/>
            <a:headEnd type="none" w="med" len="med"/>
            <a:tailEnd type="none" w="med" len="med"/>
          </a:ln>
        </p:spPr>
        <p:txBody>
          <a:bodyPr lIns="68575" tIns="68575" rIns="68575" bIns="68575" anchor="ctr" anchorCtr="0">
            <a:noAutofit/>
          </a:bodyPr>
          <a:lstStyle/>
          <a:p>
            <a:pPr lvl="0" algn="ctr" rtl="0">
              <a:spcBef>
                <a:spcPts val="0"/>
              </a:spcBef>
              <a:buNone/>
            </a:pPr>
            <a:r>
              <a:rPr lang="en-US" sz="1000" b="1">
                <a:latin typeface="Roboto"/>
                <a:ea typeface="Roboto"/>
                <a:cs typeface="Roboto"/>
                <a:sym typeface="Roboto"/>
              </a:rPr>
              <a:t>NFS</a:t>
            </a:r>
          </a:p>
        </p:txBody>
      </p:sp>
      <p:sp>
        <p:nvSpPr>
          <p:cNvPr id="1807" name="Shape 1807"/>
          <p:cNvSpPr/>
          <p:nvPr/>
        </p:nvSpPr>
        <p:spPr>
          <a:xfrm>
            <a:off x="6874589" y="3659925"/>
            <a:ext cx="558825" cy="577600"/>
          </a:xfrm>
          <a:prstGeom prst="flowChartMagneticDisk">
            <a:avLst/>
          </a:prstGeom>
          <a:solidFill>
            <a:srgbClr val="E6B8AF"/>
          </a:solidFill>
          <a:ln w="9525" cap="flat" cmpd="sng">
            <a:solidFill>
              <a:srgbClr val="980000"/>
            </a:solidFill>
            <a:prstDash val="solid"/>
            <a:round/>
            <a:headEnd type="none" w="med" len="med"/>
            <a:tailEnd type="none" w="med" len="med"/>
          </a:ln>
        </p:spPr>
        <p:txBody>
          <a:bodyPr lIns="68575" tIns="68575" rIns="68575" bIns="68575" anchor="ctr" anchorCtr="0">
            <a:noAutofit/>
          </a:bodyPr>
          <a:lstStyle/>
          <a:p>
            <a:pPr lvl="0" algn="ctr" rtl="0">
              <a:spcBef>
                <a:spcPts val="0"/>
              </a:spcBef>
              <a:buNone/>
            </a:pPr>
            <a:r>
              <a:rPr lang="en-US" sz="1000" b="1">
                <a:latin typeface="Roboto"/>
                <a:ea typeface="Roboto"/>
                <a:cs typeface="Roboto"/>
                <a:sym typeface="Roboto"/>
              </a:rPr>
              <a:t>iSCSI</a:t>
            </a:r>
          </a:p>
        </p:txBody>
      </p:sp>
      <p:sp>
        <p:nvSpPr>
          <p:cNvPr id="1808" name="Shape 1808"/>
          <p:cNvSpPr/>
          <p:nvPr/>
        </p:nvSpPr>
        <p:spPr>
          <a:xfrm>
            <a:off x="6180964" y="3659925"/>
            <a:ext cx="558825" cy="577600"/>
          </a:xfrm>
          <a:prstGeom prst="flowChartMagneticDisk">
            <a:avLst/>
          </a:prstGeom>
          <a:solidFill>
            <a:srgbClr val="E6B8AF"/>
          </a:solidFill>
          <a:ln w="9525" cap="flat" cmpd="sng">
            <a:solidFill>
              <a:srgbClr val="980000"/>
            </a:solidFill>
            <a:prstDash val="solid"/>
            <a:round/>
            <a:headEnd type="none" w="med" len="med"/>
            <a:tailEnd type="none" w="med" len="med"/>
          </a:ln>
        </p:spPr>
        <p:txBody>
          <a:bodyPr lIns="68575" tIns="68575" rIns="68575" bIns="68575" anchor="ctr" anchorCtr="0">
            <a:noAutofit/>
          </a:bodyPr>
          <a:lstStyle/>
          <a:p>
            <a:pPr lvl="0" algn="ctr" rtl="0">
              <a:spcBef>
                <a:spcPts val="0"/>
              </a:spcBef>
              <a:buNone/>
            </a:pPr>
            <a:r>
              <a:rPr lang="en-US" sz="1000" b="1">
                <a:latin typeface="Roboto"/>
                <a:ea typeface="Roboto"/>
                <a:cs typeface="Roboto"/>
                <a:sym typeface="Roboto"/>
              </a:rPr>
              <a:t>GCE</a:t>
            </a:r>
          </a:p>
        </p:txBody>
      </p:sp>
      <p:sp>
        <p:nvSpPr>
          <p:cNvPr id="1809" name="Shape 1809"/>
          <p:cNvSpPr/>
          <p:nvPr/>
        </p:nvSpPr>
        <p:spPr>
          <a:xfrm>
            <a:off x="6400800" y="1085850"/>
            <a:ext cx="1726200" cy="393000"/>
          </a:xfrm>
          <a:prstGeom prst="roundRect">
            <a:avLst>
              <a:gd name="adj" fmla="val 16667"/>
            </a:avLst>
          </a:prstGeom>
          <a:solidFill>
            <a:srgbClr val="2196F3"/>
          </a:solidFill>
          <a:ln w="9525" cap="flat" cmpd="sng">
            <a:solidFill>
              <a:srgbClr val="B7B7B7"/>
            </a:solidFill>
            <a:prstDash val="solid"/>
            <a:round/>
            <a:headEnd type="none" w="med" len="med"/>
            <a:tailEnd type="none" w="med" len="med"/>
          </a:ln>
        </p:spPr>
        <p:txBody>
          <a:bodyPr lIns="68575" tIns="68575" rIns="68575" bIns="68575" anchor="ctr" anchorCtr="0">
            <a:noAutofit/>
          </a:bodyPr>
          <a:lstStyle/>
          <a:p>
            <a:pPr lvl="0" algn="ctr" rtl="0">
              <a:spcBef>
                <a:spcPts val="0"/>
              </a:spcBef>
              <a:buNone/>
            </a:pPr>
            <a:r>
              <a:rPr lang="en-US" sz="1200" b="1">
                <a:solidFill>
                  <a:srgbClr val="FFFFFF"/>
                </a:solidFill>
                <a:latin typeface="Roboto"/>
                <a:ea typeface="Roboto"/>
                <a:cs typeface="Roboto"/>
                <a:sym typeface="Roboto"/>
              </a:rPr>
              <a:t>10.10.1.100</a:t>
            </a:r>
          </a:p>
        </p:txBody>
      </p:sp>
      <p:cxnSp>
        <p:nvCxnSpPr>
          <p:cNvPr id="1810" name="Shape 1810"/>
          <p:cNvCxnSpPr>
            <a:stCxn id="1804" idx="1"/>
            <a:endCxn id="1805" idx="1"/>
          </p:cNvCxnSpPr>
          <p:nvPr/>
        </p:nvCxnSpPr>
        <p:spPr>
          <a:xfrm>
            <a:off x="5595749" y="2039125"/>
            <a:ext cx="600" cy="801600"/>
          </a:xfrm>
          <a:prstGeom prst="curvedConnector3">
            <a:avLst>
              <a:gd name="adj1" fmla="val -39687500"/>
            </a:avLst>
          </a:prstGeom>
          <a:noFill/>
          <a:ln w="19050" cap="flat" cmpd="sng">
            <a:solidFill>
              <a:srgbClr val="E4A017"/>
            </a:solidFill>
            <a:prstDash val="solid"/>
            <a:round/>
            <a:headEnd type="none" w="lg" len="lg"/>
            <a:tailEnd type="none" w="lg" len="lg"/>
          </a:ln>
        </p:spPr>
      </p:cxnSp>
    </p:spTree>
    <p:extLst>
      <p:ext uri="{BB962C8B-B14F-4D97-AF65-F5344CB8AC3E}">
        <p14:creationId xmlns:p14="http://schemas.microsoft.com/office/powerpoint/2010/main" val="11647869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sp>
        <p:nvSpPr>
          <p:cNvPr id="1815" name="Shape 1815"/>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Monitoring and Health Checks</a:t>
            </a:r>
          </a:p>
        </p:txBody>
      </p:sp>
      <p:sp>
        <p:nvSpPr>
          <p:cNvPr id="1816" name="Shape 1816"/>
          <p:cNvSpPr txBox="1"/>
          <p:nvPr/>
        </p:nvSpPr>
        <p:spPr>
          <a:xfrm>
            <a:off x="749025" y="1478025"/>
            <a:ext cx="4882800" cy="585300"/>
          </a:xfrm>
          <a:prstGeom prst="rect">
            <a:avLst/>
          </a:prstGeom>
          <a:noFill/>
          <a:ln>
            <a:noFill/>
          </a:ln>
        </p:spPr>
        <p:txBody>
          <a:bodyPr lIns="91425" tIns="91425" rIns="91425" bIns="91425" anchor="t" anchorCtr="0">
            <a:noAutofit/>
          </a:bodyPr>
          <a:lstStyle/>
          <a:p>
            <a:pPr lvl="0" rtl="0">
              <a:spcBef>
                <a:spcPts val="0"/>
              </a:spcBef>
              <a:buNone/>
            </a:pPr>
            <a:r>
              <a:rPr lang="en-US" sz="2400" b="1">
                <a:solidFill>
                  <a:srgbClr val="75787A"/>
                </a:solidFill>
                <a:latin typeface="Roboto"/>
                <a:ea typeface="Roboto"/>
                <a:cs typeface="Roboto"/>
                <a:sym typeface="Roboto"/>
              </a:rPr>
              <a:t>Hey, app v1...  You alive? </a:t>
            </a:r>
          </a:p>
          <a:p>
            <a:pPr lvl="0" rtl="0">
              <a:spcBef>
                <a:spcPts val="0"/>
              </a:spcBef>
              <a:buNone/>
            </a:pPr>
            <a:endParaRPr sz="2000">
              <a:latin typeface="Roboto"/>
              <a:ea typeface="Roboto"/>
              <a:cs typeface="Roboto"/>
              <a:sym typeface="Roboto"/>
            </a:endParaRPr>
          </a:p>
        </p:txBody>
      </p:sp>
      <p:sp>
        <p:nvSpPr>
          <p:cNvPr id="1817" name="Shape 1817"/>
          <p:cNvSpPr/>
          <p:nvPr/>
        </p:nvSpPr>
        <p:spPr>
          <a:xfrm>
            <a:off x="3122410" y="2144740"/>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a:solidFill>
                  <a:srgbClr val="434343"/>
                </a:solidFill>
                <a:latin typeface="Roboto"/>
                <a:ea typeface="Roboto"/>
                <a:cs typeface="Roboto"/>
                <a:sym typeface="Roboto"/>
              </a:rPr>
              <a:t>Node</a:t>
            </a:r>
          </a:p>
        </p:txBody>
      </p:sp>
      <p:sp>
        <p:nvSpPr>
          <p:cNvPr id="1818" name="Shape 1818"/>
          <p:cNvSpPr/>
          <p:nvPr/>
        </p:nvSpPr>
        <p:spPr>
          <a:xfrm>
            <a:off x="3253379" y="252729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Kubelet</a:t>
            </a:r>
          </a:p>
        </p:txBody>
      </p:sp>
      <p:cxnSp>
        <p:nvCxnSpPr>
          <p:cNvPr id="1819" name="Shape 1819"/>
          <p:cNvCxnSpPr>
            <a:stCxn id="1818" idx="1"/>
            <a:endCxn id="1816" idx="1"/>
          </p:cNvCxnSpPr>
          <p:nvPr/>
        </p:nvCxnSpPr>
        <p:spPr>
          <a:xfrm rot="10800000">
            <a:off x="748979" y="1770544"/>
            <a:ext cx="2504400" cy="1049400"/>
          </a:xfrm>
          <a:prstGeom prst="curvedConnector3">
            <a:avLst>
              <a:gd name="adj1" fmla="val 109506"/>
            </a:avLst>
          </a:prstGeom>
          <a:noFill/>
          <a:ln w="19050" cap="flat" cmpd="sng">
            <a:solidFill>
              <a:srgbClr val="E4A017"/>
            </a:solidFill>
            <a:prstDash val="solid"/>
            <a:round/>
            <a:headEnd type="none" w="lg" len="lg"/>
            <a:tailEnd type="none" w="lg" len="lg"/>
          </a:ln>
        </p:spPr>
      </p:cxnSp>
      <p:sp>
        <p:nvSpPr>
          <p:cNvPr id="1820" name="Shape 1820"/>
          <p:cNvSpPr/>
          <p:nvPr/>
        </p:nvSpPr>
        <p:spPr>
          <a:xfrm>
            <a:off x="4170004" y="253504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b="1">
                <a:solidFill>
                  <a:srgbClr val="434343"/>
                </a:solidFill>
                <a:latin typeface="Roboto"/>
                <a:ea typeface="Roboto"/>
                <a:cs typeface="Roboto"/>
                <a:sym typeface="Roboto"/>
              </a:rPr>
              <a:t>Pod</a:t>
            </a:r>
          </a:p>
        </p:txBody>
      </p:sp>
      <p:sp>
        <p:nvSpPr>
          <p:cNvPr id="1821" name="Shape 1821"/>
          <p:cNvSpPr/>
          <p:nvPr/>
        </p:nvSpPr>
        <p:spPr>
          <a:xfrm>
            <a:off x="4259880" y="2873380"/>
            <a:ext cx="624300" cy="180600"/>
          </a:xfrm>
          <a:prstGeom prst="roundRect">
            <a:avLst>
              <a:gd name="adj" fmla="val 16667"/>
            </a:avLst>
          </a:prstGeom>
          <a:solidFill>
            <a:srgbClr val="E06666"/>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sp>
        <p:nvSpPr>
          <p:cNvPr id="1822" name="Shape 1822"/>
          <p:cNvSpPr/>
          <p:nvPr/>
        </p:nvSpPr>
        <p:spPr>
          <a:xfrm>
            <a:off x="4259880" y="2873380"/>
            <a:ext cx="624300" cy="180600"/>
          </a:xfrm>
          <a:prstGeom prst="roundRect">
            <a:avLst>
              <a:gd name="adj" fmla="val 16667"/>
            </a:avLst>
          </a:prstGeom>
          <a:solidFill>
            <a:srgbClr val="E06666"/>
          </a:solidFill>
          <a:ln w="28575" cap="flat" cmpd="sng">
            <a:solidFill>
              <a:srgbClr val="000000"/>
            </a:solidFill>
            <a:prstDash val="dash"/>
            <a:round/>
            <a:headEnd type="none" w="med" len="med"/>
            <a:tailEnd type="none" w="med" len="med"/>
          </a:ln>
        </p:spPr>
        <p:txBody>
          <a:bodyPr lIns="91425" tIns="91425" rIns="91425" bIns="91425" anchor="ctr" anchorCtr="0">
            <a:noAutofit/>
          </a:bodyPr>
          <a:lstStyle/>
          <a:p>
            <a:pPr lvl="0" algn="ctr" rtl="0">
              <a:spcBef>
                <a:spcPts val="0"/>
              </a:spcBef>
              <a:buNone/>
            </a:pPr>
            <a:r>
              <a:rPr lang="en-US" sz="1100" b="1">
                <a:solidFill>
                  <a:srgbClr val="434343"/>
                </a:solidFill>
                <a:latin typeface="Roboto"/>
                <a:ea typeface="Roboto"/>
                <a:cs typeface="Roboto"/>
                <a:sym typeface="Roboto"/>
              </a:rPr>
              <a:t>app v1</a:t>
            </a:r>
          </a:p>
        </p:txBody>
      </p:sp>
    </p:spTree>
    <p:extLst>
      <p:ext uri="{BB962C8B-B14F-4D97-AF65-F5344CB8AC3E}">
        <p14:creationId xmlns:p14="http://schemas.microsoft.com/office/powerpoint/2010/main" val="27817766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7" name="Shape 1827"/>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Secrets and Configmaps</a:t>
            </a:r>
          </a:p>
        </p:txBody>
      </p:sp>
      <p:sp>
        <p:nvSpPr>
          <p:cNvPr id="1828" name="Shape 1828"/>
          <p:cNvSpPr/>
          <p:nvPr/>
        </p:nvSpPr>
        <p:spPr>
          <a:xfrm>
            <a:off x="1887360" y="2381278"/>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a:solidFill>
                  <a:srgbClr val="434343"/>
                </a:solidFill>
                <a:latin typeface="Roboto"/>
                <a:ea typeface="Roboto"/>
                <a:cs typeface="Roboto"/>
                <a:sym typeface="Roboto"/>
              </a:rPr>
              <a:t>Kubernetes Master</a:t>
            </a:r>
          </a:p>
        </p:txBody>
      </p:sp>
      <p:sp>
        <p:nvSpPr>
          <p:cNvPr id="1829" name="Shape 1829"/>
          <p:cNvSpPr/>
          <p:nvPr/>
        </p:nvSpPr>
        <p:spPr>
          <a:xfrm>
            <a:off x="3109014" y="2775437"/>
            <a:ext cx="558824" cy="577600"/>
          </a:xfrm>
          <a:prstGeom prst="flowChartMagneticDisk">
            <a:avLst/>
          </a:prstGeom>
          <a:solidFill>
            <a:srgbClr val="E6B8AF"/>
          </a:solidFill>
          <a:ln w="9525" cap="flat" cmpd="sng">
            <a:solidFill>
              <a:srgbClr val="980000"/>
            </a:solidFill>
            <a:prstDash val="solid"/>
            <a:round/>
            <a:headEnd type="none" w="med" len="med"/>
            <a:tailEnd type="none" w="med" len="med"/>
          </a:ln>
        </p:spPr>
        <p:txBody>
          <a:bodyPr lIns="68575" tIns="68575" rIns="68575" bIns="68575" anchor="ctr" anchorCtr="0">
            <a:noAutofit/>
          </a:bodyPr>
          <a:lstStyle/>
          <a:p>
            <a:pPr lvl="0" algn="ctr" rtl="0">
              <a:spcBef>
                <a:spcPts val="0"/>
              </a:spcBef>
              <a:buNone/>
            </a:pPr>
            <a:r>
              <a:rPr lang="en-US" sz="1200" b="1">
                <a:latin typeface="Roboto"/>
                <a:ea typeface="Roboto"/>
                <a:cs typeface="Roboto"/>
                <a:sym typeface="Roboto"/>
              </a:rPr>
              <a:t>etcd</a:t>
            </a:r>
          </a:p>
        </p:txBody>
      </p:sp>
      <p:sp>
        <p:nvSpPr>
          <p:cNvPr id="1830" name="Shape 1830"/>
          <p:cNvSpPr/>
          <p:nvPr/>
        </p:nvSpPr>
        <p:spPr>
          <a:xfrm>
            <a:off x="2020579" y="277159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API </a:t>
            </a:r>
          </a:p>
          <a:p>
            <a:pPr lvl="0" algn="ctr" rtl="0">
              <a:spcBef>
                <a:spcPts val="0"/>
              </a:spcBef>
              <a:buNone/>
            </a:pPr>
            <a:r>
              <a:rPr lang="en-US" sz="1200" b="1">
                <a:solidFill>
                  <a:srgbClr val="434343"/>
                </a:solidFill>
                <a:latin typeface="Roboto"/>
                <a:ea typeface="Roboto"/>
                <a:cs typeface="Roboto"/>
                <a:sym typeface="Roboto"/>
              </a:rPr>
              <a:t>Server</a:t>
            </a:r>
          </a:p>
        </p:txBody>
      </p:sp>
      <p:cxnSp>
        <p:nvCxnSpPr>
          <p:cNvPr id="1831" name="Shape 1831"/>
          <p:cNvCxnSpPr>
            <a:stCxn id="1829" idx="2"/>
            <a:endCxn id="1830" idx="3"/>
          </p:cNvCxnSpPr>
          <p:nvPr/>
        </p:nvCxnSpPr>
        <p:spPr>
          <a:xfrm rot="10800000">
            <a:off x="2824614" y="3064237"/>
            <a:ext cx="284400" cy="0"/>
          </a:xfrm>
          <a:prstGeom prst="straightConnector1">
            <a:avLst/>
          </a:prstGeom>
          <a:noFill/>
          <a:ln w="19050" cap="flat" cmpd="sng">
            <a:solidFill>
              <a:srgbClr val="F4B400"/>
            </a:solidFill>
            <a:prstDash val="solid"/>
            <a:round/>
            <a:headEnd type="none" w="lg" len="lg"/>
            <a:tailEnd type="none" w="lg" len="lg"/>
          </a:ln>
        </p:spPr>
      </p:cxnSp>
      <p:sp>
        <p:nvSpPr>
          <p:cNvPr id="1832" name="Shape 1832"/>
          <p:cNvSpPr/>
          <p:nvPr/>
        </p:nvSpPr>
        <p:spPr>
          <a:xfrm>
            <a:off x="4049535" y="2381278"/>
            <a:ext cx="1976400" cy="13659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a:solidFill>
                  <a:srgbClr val="434343"/>
                </a:solidFill>
                <a:latin typeface="Roboto"/>
                <a:ea typeface="Roboto"/>
                <a:cs typeface="Roboto"/>
                <a:sym typeface="Roboto"/>
              </a:rPr>
              <a:t>Node</a:t>
            </a:r>
          </a:p>
        </p:txBody>
      </p:sp>
      <p:sp>
        <p:nvSpPr>
          <p:cNvPr id="1833" name="Shape 1833"/>
          <p:cNvSpPr/>
          <p:nvPr/>
        </p:nvSpPr>
        <p:spPr>
          <a:xfrm>
            <a:off x="4193679" y="2771594"/>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Kubelet</a:t>
            </a:r>
          </a:p>
        </p:txBody>
      </p:sp>
      <p:sp>
        <p:nvSpPr>
          <p:cNvPr id="1834" name="Shape 1834"/>
          <p:cNvSpPr/>
          <p:nvPr/>
        </p:nvSpPr>
        <p:spPr>
          <a:xfrm>
            <a:off x="600100" y="2867737"/>
            <a:ext cx="879600" cy="393000"/>
          </a:xfrm>
          <a:prstGeom prst="roundRect">
            <a:avLst>
              <a:gd name="adj" fmla="val 16667"/>
            </a:avLst>
          </a:prstGeom>
          <a:solidFill>
            <a:srgbClr val="6AA84F"/>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US" b="1">
                <a:solidFill>
                  <a:srgbClr val="FFFFFF"/>
                </a:solidFill>
                <a:latin typeface="Roboto"/>
                <a:ea typeface="Roboto"/>
                <a:cs typeface="Roboto"/>
                <a:sym typeface="Roboto"/>
              </a:rPr>
              <a:t>secret</a:t>
            </a:r>
          </a:p>
        </p:txBody>
      </p:sp>
      <p:cxnSp>
        <p:nvCxnSpPr>
          <p:cNvPr id="1835" name="Shape 1835"/>
          <p:cNvCxnSpPr>
            <a:stCxn id="1834" idx="3"/>
            <a:endCxn id="1830" idx="1"/>
          </p:cNvCxnSpPr>
          <p:nvPr/>
        </p:nvCxnSpPr>
        <p:spPr>
          <a:xfrm>
            <a:off x="1479700" y="3064237"/>
            <a:ext cx="540900" cy="0"/>
          </a:xfrm>
          <a:prstGeom prst="straightConnector1">
            <a:avLst/>
          </a:prstGeom>
          <a:noFill/>
          <a:ln w="19050" cap="flat" cmpd="sng">
            <a:solidFill>
              <a:srgbClr val="E4A017"/>
            </a:solidFill>
            <a:prstDash val="solid"/>
            <a:round/>
            <a:headEnd type="none" w="lg" len="lg"/>
            <a:tailEnd type="triangle" w="lg" len="lg"/>
          </a:ln>
        </p:spPr>
      </p:cxnSp>
      <p:sp>
        <p:nvSpPr>
          <p:cNvPr id="1836" name="Shape 1836"/>
          <p:cNvSpPr txBox="1"/>
          <p:nvPr/>
        </p:nvSpPr>
        <p:spPr>
          <a:xfrm>
            <a:off x="499925" y="1396312"/>
            <a:ext cx="8382000" cy="590400"/>
          </a:xfrm>
          <a:prstGeom prst="rect">
            <a:avLst/>
          </a:prstGeom>
          <a:noFill/>
          <a:ln>
            <a:noFill/>
          </a:ln>
        </p:spPr>
        <p:txBody>
          <a:bodyPr lIns="91425" tIns="91425" rIns="91425" bIns="91425" anchor="t" anchorCtr="0">
            <a:noAutofit/>
          </a:bodyPr>
          <a:lstStyle/>
          <a:p>
            <a:pPr lvl="0" rtl="0">
              <a:spcBef>
                <a:spcPts val="0"/>
              </a:spcBef>
              <a:buNone/>
            </a:pPr>
            <a:r>
              <a:rPr lang="en-US" sz="2400" b="1">
                <a:solidFill>
                  <a:srgbClr val="75787A"/>
                </a:solidFill>
                <a:latin typeface="Roboto"/>
                <a:ea typeface="Roboto"/>
                <a:cs typeface="Roboto"/>
                <a:sym typeface="Roboto"/>
              </a:rPr>
              <a:t>$ kubectl create secret generic tls-certs --from-file=tls/</a:t>
            </a:r>
          </a:p>
          <a:p>
            <a:pPr lvl="0" rtl="0">
              <a:spcBef>
                <a:spcPts val="0"/>
              </a:spcBef>
              <a:buNone/>
            </a:pPr>
            <a:endParaRPr sz="2000">
              <a:latin typeface="Roboto"/>
              <a:ea typeface="Roboto"/>
              <a:cs typeface="Roboto"/>
              <a:sym typeface="Roboto"/>
            </a:endParaRPr>
          </a:p>
        </p:txBody>
      </p:sp>
    </p:spTree>
    <p:extLst>
      <p:ext uri="{BB962C8B-B14F-4D97-AF65-F5344CB8AC3E}">
        <p14:creationId xmlns:p14="http://schemas.microsoft.com/office/powerpoint/2010/main" val="42557623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Shape 1841"/>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Services</a:t>
            </a:r>
          </a:p>
        </p:txBody>
      </p:sp>
      <p:sp>
        <p:nvSpPr>
          <p:cNvPr id="1842" name="Shape 1842"/>
          <p:cNvSpPr txBox="1"/>
          <p:nvPr/>
        </p:nvSpPr>
        <p:spPr>
          <a:xfrm>
            <a:off x="381000" y="1295400"/>
            <a:ext cx="4165500" cy="3200400"/>
          </a:xfrm>
          <a:prstGeom prst="rect">
            <a:avLst/>
          </a:prstGeom>
          <a:noFill/>
          <a:ln>
            <a:noFill/>
          </a:ln>
        </p:spPr>
        <p:txBody>
          <a:bodyPr lIns="91425" tIns="91425" rIns="91425" bIns="91425" anchor="t" anchorCtr="0">
            <a:noAutofit/>
          </a:bodyPr>
          <a:lstStyle/>
          <a:p>
            <a:pPr lvl="0" rtl="0">
              <a:lnSpc>
                <a:spcPct val="100000"/>
              </a:lnSpc>
              <a:spcBef>
                <a:spcPts val="0"/>
              </a:spcBef>
              <a:spcAft>
                <a:spcPts val="1000"/>
              </a:spcAft>
              <a:buNone/>
            </a:pPr>
            <a:r>
              <a:rPr lang="en-US" sz="2400">
                <a:solidFill>
                  <a:schemeClr val="dk2"/>
                </a:solidFill>
                <a:latin typeface="Roboto"/>
                <a:ea typeface="Roboto"/>
                <a:cs typeface="Roboto"/>
                <a:sym typeface="Roboto"/>
              </a:rPr>
              <a:t>Persistent Endpoint for Pods</a:t>
            </a:r>
          </a:p>
          <a:p>
            <a:pPr marL="342900" lvl="0" indent="-317500" rtl="0">
              <a:lnSpc>
                <a:spcPct val="100000"/>
              </a:lnSpc>
              <a:spcBef>
                <a:spcPts val="0"/>
              </a:spcBef>
              <a:spcAft>
                <a:spcPts val="1000"/>
              </a:spcAft>
              <a:buClr>
                <a:schemeClr val="dk2"/>
              </a:buClr>
              <a:buSzPct val="100000"/>
              <a:buFont typeface="Roboto"/>
              <a:buChar char="•"/>
            </a:pPr>
            <a:r>
              <a:rPr lang="en-US" sz="2400">
                <a:solidFill>
                  <a:schemeClr val="dk2"/>
                </a:solidFill>
                <a:latin typeface="Roboto"/>
                <a:ea typeface="Roboto"/>
                <a:cs typeface="Roboto"/>
                <a:sym typeface="Roboto"/>
              </a:rPr>
              <a:t>Use Labels to </a:t>
            </a:r>
            <a:br>
              <a:rPr lang="en-US" sz="2400">
                <a:solidFill>
                  <a:schemeClr val="dk2"/>
                </a:solidFill>
                <a:latin typeface="Roboto"/>
                <a:ea typeface="Roboto"/>
                <a:cs typeface="Roboto"/>
                <a:sym typeface="Roboto"/>
              </a:rPr>
            </a:br>
            <a:r>
              <a:rPr lang="en-US" sz="2400">
                <a:solidFill>
                  <a:schemeClr val="dk2"/>
                </a:solidFill>
                <a:latin typeface="Roboto"/>
                <a:ea typeface="Roboto"/>
                <a:cs typeface="Roboto"/>
                <a:sym typeface="Roboto"/>
              </a:rPr>
              <a:t>Select Pods</a:t>
            </a:r>
          </a:p>
          <a:p>
            <a:pPr marL="342900" lvl="0" indent="-317500" rtl="0">
              <a:lnSpc>
                <a:spcPct val="115000"/>
              </a:lnSpc>
              <a:spcBef>
                <a:spcPts val="0"/>
              </a:spcBef>
              <a:buClr>
                <a:schemeClr val="dk2"/>
              </a:buClr>
              <a:buSzPct val="100000"/>
              <a:buFont typeface="Roboto"/>
              <a:buChar char="•"/>
            </a:pPr>
            <a:r>
              <a:rPr lang="en-US" sz="2400">
                <a:solidFill>
                  <a:schemeClr val="dk2"/>
                </a:solidFill>
                <a:latin typeface="Roboto"/>
                <a:ea typeface="Roboto"/>
                <a:cs typeface="Roboto"/>
                <a:sym typeface="Roboto"/>
              </a:rPr>
              <a:t>Internal or </a:t>
            </a:r>
            <a:br>
              <a:rPr lang="en-US" sz="2400">
                <a:solidFill>
                  <a:schemeClr val="dk2"/>
                </a:solidFill>
                <a:latin typeface="Roboto"/>
                <a:ea typeface="Roboto"/>
                <a:cs typeface="Roboto"/>
                <a:sym typeface="Roboto"/>
              </a:rPr>
            </a:br>
            <a:r>
              <a:rPr lang="en-US" sz="2400">
                <a:solidFill>
                  <a:schemeClr val="dk2"/>
                </a:solidFill>
                <a:latin typeface="Roboto"/>
                <a:ea typeface="Roboto"/>
                <a:cs typeface="Roboto"/>
                <a:sym typeface="Roboto"/>
              </a:rPr>
              <a:t>External IPs</a:t>
            </a:r>
          </a:p>
          <a:p>
            <a:pPr lvl="0" rtl="0">
              <a:lnSpc>
                <a:spcPct val="115000"/>
              </a:lnSpc>
              <a:spcBef>
                <a:spcPts val="0"/>
              </a:spcBef>
              <a:buNone/>
            </a:pPr>
            <a:endParaRPr sz="2400" b="1">
              <a:solidFill>
                <a:srgbClr val="666666"/>
              </a:solidFill>
              <a:latin typeface="Roboto"/>
              <a:ea typeface="Roboto"/>
              <a:cs typeface="Roboto"/>
              <a:sym typeface="Roboto"/>
            </a:endParaRPr>
          </a:p>
          <a:p>
            <a:pPr lvl="0" rtl="0">
              <a:lnSpc>
                <a:spcPct val="90000"/>
              </a:lnSpc>
              <a:spcBef>
                <a:spcPts val="1800"/>
              </a:spcBef>
              <a:buNone/>
            </a:pPr>
            <a:endParaRPr>
              <a:solidFill>
                <a:srgbClr val="ACACAC"/>
              </a:solidFill>
              <a:latin typeface="Roboto"/>
              <a:ea typeface="Roboto"/>
              <a:cs typeface="Roboto"/>
              <a:sym typeface="Roboto"/>
            </a:endParaRPr>
          </a:p>
        </p:txBody>
      </p:sp>
      <p:sp>
        <p:nvSpPr>
          <p:cNvPr id="1843" name="Shape 1843"/>
          <p:cNvSpPr txBox="1"/>
          <p:nvPr/>
        </p:nvSpPr>
        <p:spPr>
          <a:xfrm>
            <a:off x="381000" y="3048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endParaRPr sz="2800" b="1">
              <a:solidFill>
                <a:srgbClr val="75787A"/>
              </a:solidFill>
              <a:latin typeface="Roboto"/>
              <a:ea typeface="Roboto"/>
              <a:cs typeface="Roboto"/>
              <a:sym typeface="Roboto"/>
            </a:endParaRPr>
          </a:p>
          <a:p>
            <a:pPr lvl="0" rtl="0">
              <a:lnSpc>
                <a:spcPct val="90000"/>
              </a:lnSpc>
              <a:spcBef>
                <a:spcPts val="0"/>
              </a:spcBef>
              <a:buNone/>
            </a:pPr>
            <a:endParaRPr sz="2800" b="1">
              <a:solidFill>
                <a:srgbClr val="75787A"/>
              </a:solidFill>
              <a:latin typeface="Roboto"/>
              <a:ea typeface="Roboto"/>
              <a:cs typeface="Roboto"/>
              <a:sym typeface="Roboto"/>
            </a:endParaRPr>
          </a:p>
          <a:p>
            <a:pPr lvl="0" rtl="0">
              <a:lnSpc>
                <a:spcPct val="90000"/>
              </a:lnSpc>
              <a:spcBef>
                <a:spcPts val="0"/>
              </a:spcBef>
              <a:buNone/>
            </a:pPr>
            <a:endParaRPr sz="2800" b="1">
              <a:solidFill>
                <a:srgbClr val="75787A"/>
              </a:solidFill>
              <a:latin typeface="Roboto"/>
              <a:ea typeface="Roboto"/>
              <a:cs typeface="Roboto"/>
              <a:sym typeface="Roboto"/>
            </a:endParaRPr>
          </a:p>
          <a:p>
            <a:pPr lvl="0" rtl="0">
              <a:lnSpc>
                <a:spcPct val="90000"/>
              </a:lnSpc>
              <a:spcBef>
                <a:spcPts val="0"/>
              </a:spcBef>
              <a:buNone/>
            </a:pPr>
            <a:endParaRPr sz="2800" b="1">
              <a:solidFill>
                <a:srgbClr val="75787A"/>
              </a:solidFill>
              <a:latin typeface="Roboto"/>
              <a:ea typeface="Roboto"/>
              <a:cs typeface="Roboto"/>
              <a:sym typeface="Roboto"/>
            </a:endParaRPr>
          </a:p>
        </p:txBody>
      </p:sp>
      <p:grpSp>
        <p:nvGrpSpPr>
          <p:cNvPr id="1844" name="Shape 1844"/>
          <p:cNvGrpSpPr/>
          <p:nvPr/>
        </p:nvGrpSpPr>
        <p:grpSpPr>
          <a:xfrm>
            <a:off x="7785529" y="2987007"/>
            <a:ext cx="804038" cy="585282"/>
            <a:chOff x="3077404" y="2241347"/>
            <a:chExt cx="1199700" cy="866700"/>
          </a:xfrm>
        </p:grpSpPr>
        <p:sp>
          <p:nvSpPr>
            <p:cNvPr id="1845" name="Shape 1845"/>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1200">
                  <a:solidFill>
                    <a:srgbClr val="434343"/>
                  </a:solidFill>
                  <a:latin typeface="Roboto"/>
                  <a:ea typeface="Roboto"/>
                  <a:cs typeface="Roboto"/>
                  <a:sym typeface="Roboto"/>
                </a:rPr>
                <a:t>Pod</a:t>
              </a:r>
            </a:p>
          </p:txBody>
        </p:sp>
        <p:sp>
          <p:nvSpPr>
            <p:cNvPr id="1846" name="Shape 1846"/>
            <p:cNvSpPr/>
            <p:nvPr/>
          </p:nvSpPr>
          <p:spPr>
            <a:xfrm>
              <a:off x="3211508" y="2722260"/>
              <a:ext cx="931500"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hello</a:t>
              </a:r>
            </a:p>
          </p:txBody>
        </p:sp>
      </p:grpSp>
      <p:sp>
        <p:nvSpPr>
          <p:cNvPr id="1847" name="Shape 1847"/>
          <p:cNvSpPr/>
          <p:nvPr/>
        </p:nvSpPr>
        <p:spPr>
          <a:xfrm>
            <a:off x="5462550" y="1702350"/>
            <a:ext cx="1128300" cy="398400"/>
          </a:xfrm>
          <a:prstGeom prst="roundRect">
            <a:avLst>
              <a:gd name="adj" fmla="val 16667"/>
            </a:avLst>
          </a:prstGeom>
          <a:solidFill>
            <a:srgbClr val="CFE2F3"/>
          </a:solidFill>
          <a:ln w="9525" cap="flat" cmpd="sng">
            <a:solidFill>
              <a:srgbClr val="B7B7B7"/>
            </a:solidFill>
            <a:prstDash val="solid"/>
            <a:round/>
            <a:headEnd type="none" w="med" len="med"/>
            <a:tailEnd type="none" w="med" len="med"/>
          </a:ln>
        </p:spPr>
        <p:txBody>
          <a:bodyPr lIns="91425" tIns="91425" rIns="91425" bIns="91425" anchor="b" anchorCtr="0">
            <a:noAutofit/>
          </a:bodyPr>
          <a:lstStyle/>
          <a:p>
            <a:pPr lvl="0" algn="ctr" rtl="0">
              <a:spcBef>
                <a:spcPts val="0"/>
              </a:spcBef>
              <a:buNone/>
            </a:pPr>
            <a:r>
              <a:rPr lang="en-US" b="1">
                <a:solidFill>
                  <a:srgbClr val="434343"/>
                </a:solidFill>
                <a:latin typeface="Roboto"/>
                <a:ea typeface="Roboto"/>
                <a:cs typeface="Roboto"/>
                <a:sym typeface="Roboto"/>
              </a:rPr>
              <a:t>Service</a:t>
            </a:r>
          </a:p>
        </p:txBody>
      </p:sp>
      <p:cxnSp>
        <p:nvCxnSpPr>
          <p:cNvPr id="1848" name="Shape 1848"/>
          <p:cNvCxnSpPr>
            <a:stCxn id="1847" idx="2"/>
            <a:endCxn id="1845" idx="0"/>
          </p:cNvCxnSpPr>
          <p:nvPr/>
        </p:nvCxnSpPr>
        <p:spPr>
          <a:xfrm>
            <a:off x="6026700" y="2100750"/>
            <a:ext cx="2160900" cy="886200"/>
          </a:xfrm>
          <a:prstGeom prst="straightConnector1">
            <a:avLst/>
          </a:prstGeom>
          <a:noFill/>
          <a:ln w="19050" cap="flat" cmpd="sng">
            <a:solidFill>
              <a:srgbClr val="F4B400"/>
            </a:solidFill>
            <a:prstDash val="solid"/>
            <a:round/>
            <a:headEnd type="none" w="lg" len="lg"/>
            <a:tailEnd type="none" w="lg" len="lg"/>
          </a:ln>
        </p:spPr>
      </p:cxnSp>
      <p:cxnSp>
        <p:nvCxnSpPr>
          <p:cNvPr id="1849" name="Shape 1849"/>
          <p:cNvCxnSpPr>
            <a:stCxn id="1850" idx="2"/>
            <a:endCxn id="1847" idx="0"/>
          </p:cNvCxnSpPr>
          <p:nvPr/>
        </p:nvCxnSpPr>
        <p:spPr>
          <a:xfrm>
            <a:off x="6026700" y="1466850"/>
            <a:ext cx="0" cy="235500"/>
          </a:xfrm>
          <a:prstGeom prst="straightConnector1">
            <a:avLst/>
          </a:prstGeom>
          <a:noFill/>
          <a:ln w="19050" cap="flat" cmpd="sng">
            <a:solidFill>
              <a:srgbClr val="F4B400"/>
            </a:solidFill>
            <a:prstDash val="solid"/>
            <a:round/>
            <a:headEnd type="none" w="lg" len="lg"/>
            <a:tailEnd type="none" w="lg" len="lg"/>
          </a:ln>
        </p:spPr>
      </p:cxnSp>
      <p:grpSp>
        <p:nvGrpSpPr>
          <p:cNvPr id="1851" name="Shape 1851"/>
          <p:cNvGrpSpPr/>
          <p:nvPr/>
        </p:nvGrpSpPr>
        <p:grpSpPr>
          <a:xfrm>
            <a:off x="5619054" y="2973469"/>
            <a:ext cx="804038" cy="585282"/>
            <a:chOff x="3077404" y="2241347"/>
            <a:chExt cx="1199700" cy="866700"/>
          </a:xfrm>
        </p:grpSpPr>
        <p:sp>
          <p:nvSpPr>
            <p:cNvPr id="1852" name="Shape 1852"/>
            <p:cNvSpPr/>
            <p:nvPr/>
          </p:nvSpPr>
          <p:spPr>
            <a:xfrm>
              <a:off x="3077404" y="2241347"/>
              <a:ext cx="1199700" cy="8667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1200">
                  <a:solidFill>
                    <a:srgbClr val="434343"/>
                  </a:solidFill>
                  <a:latin typeface="Roboto"/>
                  <a:ea typeface="Roboto"/>
                  <a:cs typeface="Roboto"/>
                  <a:sym typeface="Roboto"/>
                </a:rPr>
                <a:t>Pod</a:t>
              </a:r>
            </a:p>
          </p:txBody>
        </p:sp>
        <p:sp>
          <p:nvSpPr>
            <p:cNvPr id="1853" name="Shape 1853"/>
            <p:cNvSpPr/>
            <p:nvPr/>
          </p:nvSpPr>
          <p:spPr>
            <a:xfrm>
              <a:off x="3211769" y="2742362"/>
              <a:ext cx="931499" cy="2673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hello</a:t>
              </a:r>
            </a:p>
          </p:txBody>
        </p:sp>
      </p:grpSp>
      <p:sp>
        <p:nvSpPr>
          <p:cNvPr id="1854" name="Shape 1854"/>
          <p:cNvSpPr/>
          <p:nvPr/>
        </p:nvSpPr>
        <p:spPr>
          <a:xfrm>
            <a:off x="3452929" y="2973469"/>
            <a:ext cx="804000" cy="585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1200">
                <a:solidFill>
                  <a:srgbClr val="434343"/>
                </a:solidFill>
                <a:latin typeface="Roboto"/>
                <a:ea typeface="Roboto"/>
                <a:cs typeface="Roboto"/>
                <a:sym typeface="Roboto"/>
              </a:rPr>
              <a:t>Pod</a:t>
            </a:r>
          </a:p>
        </p:txBody>
      </p:sp>
      <p:sp>
        <p:nvSpPr>
          <p:cNvPr id="1855" name="Shape 1855"/>
          <p:cNvSpPr/>
          <p:nvPr/>
        </p:nvSpPr>
        <p:spPr>
          <a:xfrm>
            <a:off x="3542805" y="3311805"/>
            <a:ext cx="624300" cy="1806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200" b="1">
                <a:solidFill>
                  <a:srgbClr val="434343"/>
                </a:solidFill>
                <a:latin typeface="Roboto"/>
                <a:ea typeface="Roboto"/>
                <a:cs typeface="Roboto"/>
                <a:sym typeface="Roboto"/>
              </a:rPr>
              <a:t>hello</a:t>
            </a:r>
          </a:p>
        </p:txBody>
      </p:sp>
      <p:cxnSp>
        <p:nvCxnSpPr>
          <p:cNvPr id="1856" name="Shape 1856"/>
          <p:cNvCxnSpPr/>
          <p:nvPr/>
        </p:nvCxnSpPr>
        <p:spPr>
          <a:xfrm flipH="1">
            <a:off x="6021000" y="2100749"/>
            <a:ext cx="5700" cy="872700"/>
          </a:xfrm>
          <a:prstGeom prst="straightConnector1">
            <a:avLst/>
          </a:prstGeom>
          <a:noFill/>
          <a:ln w="19050" cap="flat" cmpd="sng">
            <a:solidFill>
              <a:srgbClr val="F4B400"/>
            </a:solidFill>
            <a:prstDash val="solid"/>
            <a:round/>
            <a:headEnd type="none" w="lg" len="lg"/>
            <a:tailEnd type="none" w="lg" len="lg"/>
          </a:ln>
        </p:spPr>
      </p:cxnSp>
      <p:cxnSp>
        <p:nvCxnSpPr>
          <p:cNvPr id="1857" name="Shape 1857"/>
          <p:cNvCxnSpPr/>
          <p:nvPr/>
        </p:nvCxnSpPr>
        <p:spPr>
          <a:xfrm flipH="1">
            <a:off x="3855000" y="2100749"/>
            <a:ext cx="2171700" cy="872700"/>
          </a:xfrm>
          <a:prstGeom prst="straightConnector1">
            <a:avLst/>
          </a:prstGeom>
          <a:noFill/>
          <a:ln w="19050" cap="flat" cmpd="sng">
            <a:solidFill>
              <a:srgbClr val="F4B400"/>
            </a:solidFill>
            <a:prstDash val="solid"/>
            <a:round/>
            <a:headEnd type="none" w="lg" len="lg"/>
            <a:tailEnd type="none" w="lg" len="lg"/>
          </a:ln>
        </p:spPr>
      </p:cxnSp>
    </p:spTree>
    <p:extLst>
      <p:ext uri="{BB962C8B-B14F-4D97-AF65-F5344CB8AC3E}">
        <p14:creationId xmlns:p14="http://schemas.microsoft.com/office/powerpoint/2010/main" val="35357143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Shape 1862"/>
          <p:cNvSpPr txBox="1"/>
          <p:nvPr/>
        </p:nvSpPr>
        <p:spPr>
          <a:xfrm>
            <a:off x="381000" y="482200"/>
            <a:ext cx="8229600" cy="914400"/>
          </a:xfrm>
          <a:prstGeom prst="rect">
            <a:avLst/>
          </a:prstGeom>
          <a:noFill/>
          <a:ln>
            <a:noFill/>
          </a:ln>
        </p:spPr>
        <p:txBody>
          <a:bodyPr lIns="91425" tIns="91425" rIns="91425" bIns="91425" anchor="t" anchorCtr="0">
            <a:noAutofit/>
          </a:bodyPr>
          <a:lstStyle/>
          <a:p>
            <a:pPr lvl="0" rtl="0">
              <a:lnSpc>
                <a:spcPct val="90000"/>
              </a:lnSpc>
              <a:spcBef>
                <a:spcPts val="0"/>
              </a:spcBef>
              <a:buNone/>
            </a:pPr>
            <a:r>
              <a:rPr lang="en-US" sz="3600" b="1">
                <a:solidFill>
                  <a:srgbClr val="75787A"/>
                </a:solidFill>
                <a:latin typeface="Roboto"/>
                <a:ea typeface="Roboto"/>
                <a:cs typeface="Roboto"/>
                <a:sym typeface="Roboto"/>
              </a:rPr>
              <a:t>Labels</a:t>
            </a:r>
          </a:p>
        </p:txBody>
      </p:sp>
      <p:sp>
        <p:nvSpPr>
          <p:cNvPr id="1863" name="Shape 1863"/>
          <p:cNvSpPr txBox="1"/>
          <p:nvPr/>
        </p:nvSpPr>
        <p:spPr>
          <a:xfrm>
            <a:off x="381000" y="1295400"/>
            <a:ext cx="4165500" cy="3200400"/>
          </a:xfrm>
          <a:prstGeom prst="rect">
            <a:avLst/>
          </a:prstGeom>
          <a:noFill/>
          <a:ln>
            <a:noFill/>
          </a:ln>
        </p:spPr>
        <p:txBody>
          <a:bodyPr lIns="91425" tIns="91425" rIns="91425" bIns="91425" anchor="t" anchorCtr="0">
            <a:noAutofit/>
          </a:bodyPr>
          <a:lstStyle/>
          <a:p>
            <a:pPr lvl="0" rtl="0">
              <a:lnSpc>
                <a:spcPct val="100000"/>
              </a:lnSpc>
              <a:spcBef>
                <a:spcPts val="0"/>
              </a:spcBef>
              <a:spcAft>
                <a:spcPts val="1000"/>
              </a:spcAft>
              <a:buNone/>
            </a:pPr>
            <a:r>
              <a:rPr lang="en-US" sz="2400">
                <a:solidFill>
                  <a:schemeClr val="dk2"/>
                </a:solidFill>
                <a:latin typeface="Roboto"/>
                <a:ea typeface="Roboto"/>
                <a:cs typeface="Roboto"/>
                <a:sym typeface="Roboto"/>
              </a:rPr>
              <a:t>Arbitrary meta-data attached to Kubernetes object</a:t>
            </a:r>
          </a:p>
          <a:p>
            <a:pPr lvl="0" rtl="0">
              <a:lnSpc>
                <a:spcPct val="115000"/>
              </a:lnSpc>
              <a:spcBef>
                <a:spcPts val="0"/>
              </a:spcBef>
              <a:buNone/>
            </a:pPr>
            <a:endParaRPr sz="2400">
              <a:solidFill>
                <a:schemeClr val="dk2"/>
              </a:solidFill>
              <a:latin typeface="Roboto"/>
              <a:ea typeface="Roboto"/>
              <a:cs typeface="Roboto"/>
              <a:sym typeface="Roboto"/>
            </a:endParaRPr>
          </a:p>
          <a:p>
            <a:pPr lvl="0" rtl="0">
              <a:lnSpc>
                <a:spcPct val="115000"/>
              </a:lnSpc>
              <a:spcBef>
                <a:spcPts val="0"/>
              </a:spcBef>
              <a:buNone/>
            </a:pPr>
            <a:endParaRPr sz="2400" b="1">
              <a:solidFill>
                <a:srgbClr val="666666"/>
              </a:solidFill>
              <a:latin typeface="Roboto"/>
              <a:ea typeface="Roboto"/>
              <a:cs typeface="Roboto"/>
              <a:sym typeface="Roboto"/>
            </a:endParaRPr>
          </a:p>
          <a:p>
            <a:pPr lvl="0" rtl="0">
              <a:lnSpc>
                <a:spcPct val="90000"/>
              </a:lnSpc>
              <a:spcBef>
                <a:spcPts val="1800"/>
              </a:spcBef>
              <a:buNone/>
            </a:pPr>
            <a:endParaRPr>
              <a:solidFill>
                <a:srgbClr val="ACACAC"/>
              </a:solidFill>
              <a:latin typeface="Roboto"/>
              <a:ea typeface="Roboto"/>
              <a:cs typeface="Roboto"/>
              <a:sym typeface="Roboto"/>
            </a:endParaRPr>
          </a:p>
        </p:txBody>
      </p:sp>
      <p:sp>
        <p:nvSpPr>
          <p:cNvPr id="1864" name="Shape 1864"/>
          <p:cNvSpPr/>
          <p:nvPr/>
        </p:nvSpPr>
        <p:spPr>
          <a:xfrm>
            <a:off x="4928200" y="995252"/>
            <a:ext cx="1768500" cy="1287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2400">
                <a:solidFill>
                  <a:srgbClr val="434343"/>
                </a:solidFill>
                <a:latin typeface="Roboto"/>
                <a:ea typeface="Roboto"/>
                <a:cs typeface="Roboto"/>
                <a:sym typeface="Roboto"/>
              </a:rPr>
              <a:t>Pod</a:t>
            </a:r>
          </a:p>
        </p:txBody>
      </p:sp>
      <p:sp>
        <p:nvSpPr>
          <p:cNvPr id="1865" name="Shape 1865"/>
          <p:cNvSpPr/>
          <p:nvPr/>
        </p:nvSpPr>
        <p:spPr>
          <a:xfrm>
            <a:off x="5125915" y="1739534"/>
            <a:ext cx="1373400" cy="3975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2400" b="1">
                <a:solidFill>
                  <a:srgbClr val="434343"/>
                </a:solidFill>
                <a:latin typeface="Roboto"/>
                <a:ea typeface="Roboto"/>
                <a:cs typeface="Roboto"/>
                <a:sym typeface="Roboto"/>
              </a:rPr>
              <a:t>hello</a:t>
            </a:r>
          </a:p>
        </p:txBody>
      </p:sp>
      <p:sp>
        <p:nvSpPr>
          <p:cNvPr id="1866" name="Shape 1866"/>
          <p:cNvSpPr/>
          <p:nvPr/>
        </p:nvSpPr>
        <p:spPr>
          <a:xfrm>
            <a:off x="6984500" y="995252"/>
            <a:ext cx="1768500" cy="1287300"/>
          </a:xfrm>
          <a:prstGeom prst="roundRect">
            <a:avLst>
              <a:gd name="adj" fmla="val 16667"/>
            </a:avLst>
          </a:prstGeom>
          <a:solidFill>
            <a:srgbClr val="B6D7A8"/>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2400">
                <a:solidFill>
                  <a:srgbClr val="434343"/>
                </a:solidFill>
                <a:latin typeface="Roboto"/>
                <a:ea typeface="Roboto"/>
                <a:cs typeface="Roboto"/>
                <a:sym typeface="Roboto"/>
              </a:rPr>
              <a:t>Pod</a:t>
            </a:r>
          </a:p>
        </p:txBody>
      </p:sp>
      <p:sp>
        <p:nvSpPr>
          <p:cNvPr id="1867" name="Shape 1867"/>
          <p:cNvSpPr/>
          <p:nvPr/>
        </p:nvSpPr>
        <p:spPr>
          <a:xfrm>
            <a:off x="7182215" y="1739534"/>
            <a:ext cx="1373400" cy="397500"/>
          </a:xfrm>
          <a:prstGeom prst="roundRect">
            <a:avLst>
              <a:gd name="adj" fmla="val 16667"/>
            </a:avLst>
          </a:prstGeom>
          <a:solidFill>
            <a:srgbClr val="8BAB4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2400" b="1">
                <a:solidFill>
                  <a:srgbClr val="434343"/>
                </a:solidFill>
                <a:latin typeface="Roboto"/>
                <a:ea typeface="Roboto"/>
                <a:cs typeface="Roboto"/>
                <a:sym typeface="Roboto"/>
              </a:rPr>
              <a:t>hello</a:t>
            </a:r>
          </a:p>
        </p:txBody>
      </p:sp>
      <p:sp>
        <p:nvSpPr>
          <p:cNvPr id="1868" name="Shape 1868"/>
          <p:cNvSpPr txBox="1"/>
          <p:nvPr/>
        </p:nvSpPr>
        <p:spPr>
          <a:xfrm>
            <a:off x="4928200" y="2677750"/>
            <a:ext cx="1768500" cy="1079700"/>
          </a:xfrm>
          <a:prstGeom prst="rect">
            <a:avLst/>
          </a:prstGeom>
          <a:noFill/>
          <a:ln w="38100" cap="flat" cmpd="sng">
            <a:solidFill>
              <a:srgbClr val="000000"/>
            </a:solidFill>
            <a:prstDash val="dash"/>
            <a:round/>
            <a:headEnd type="none" w="med" len="med"/>
            <a:tailEnd type="none" w="med" len="med"/>
          </a:ln>
        </p:spPr>
        <p:txBody>
          <a:bodyPr lIns="91425" tIns="91425" rIns="91425" bIns="91425" anchor="t" anchorCtr="0">
            <a:noAutofit/>
          </a:bodyPr>
          <a:lstStyle/>
          <a:p>
            <a:pPr lvl="0" rtl="0">
              <a:spcBef>
                <a:spcPts val="0"/>
              </a:spcBef>
              <a:buNone/>
            </a:pPr>
            <a:r>
              <a:rPr lang="en-US" sz="1800">
                <a:latin typeface="Roboto"/>
                <a:ea typeface="Roboto"/>
                <a:cs typeface="Roboto"/>
                <a:sym typeface="Roboto"/>
              </a:rPr>
              <a:t>labels:</a:t>
            </a:r>
            <a:br>
              <a:rPr lang="en-US" sz="1800">
                <a:latin typeface="Roboto"/>
                <a:ea typeface="Roboto"/>
                <a:cs typeface="Roboto"/>
                <a:sym typeface="Roboto"/>
              </a:rPr>
            </a:br>
            <a:r>
              <a:rPr lang="en-US" sz="1800">
                <a:latin typeface="Roboto"/>
                <a:ea typeface="Roboto"/>
                <a:cs typeface="Roboto"/>
                <a:sym typeface="Roboto"/>
              </a:rPr>
              <a:t>    version: v1</a:t>
            </a:r>
          </a:p>
          <a:p>
            <a:pPr lvl="0" rtl="0">
              <a:spcBef>
                <a:spcPts val="0"/>
              </a:spcBef>
              <a:buNone/>
            </a:pPr>
            <a:r>
              <a:rPr lang="en-US" sz="1800">
                <a:latin typeface="Roboto"/>
                <a:ea typeface="Roboto"/>
                <a:cs typeface="Roboto"/>
                <a:sym typeface="Roboto"/>
              </a:rPr>
              <a:t>    track: stable</a:t>
            </a:r>
          </a:p>
          <a:p>
            <a:pPr lvl="0" rtl="0">
              <a:spcBef>
                <a:spcPts val="0"/>
              </a:spcBef>
              <a:buNone/>
            </a:pPr>
            <a:endParaRPr/>
          </a:p>
          <a:p>
            <a:pPr lvl="0" rtl="0">
              <a:spcBef>
                <a:spcPts val="0"/>
              </a:spcBef>
              <a:buNone/>
            </a:pPr>
            <a:endParaRPr/>
          </a:p>
          <a:p>
            <a:pPr lvl="0" rtl="0">
              <a:spcBef>
                <a:spcPts val="0"/>
              </a:spcBef>
              <a:buNone/>
            </a:pPr>
            <a:endParaRPr/>
          </a:p>
        </p:txBody>
      </p:sp>
      <p:sp>
        <p:nvSpPr>
          <p:cNvPr id="1869" name="Shape 1869"/>
          <p:cNvSpPr txBox="1"/>
          <p:nvPr/>
        </p:nvSpPr>
        <p:spPr>
          <a:xfrm>
            <a:off x="6984675" y="2677750"/>
            <a:ext cx="1768500" cy="1079700"/>
          </a:xfrm>
          <a:prstGeom prst="rect">
            <a:avLst/>
          </a:prstGeom>
          <a:noFill/>
          <a:ln w="38100" cap="flat" cmpd="sng">
            <a:solidFill>
              <a:srgbClr val="000000"/>
            </a:solidFill>
            <a:prstDash val="dash"/>
            <a:round/>
            <a:headEnd type="none" w="med" len="med"/>
            <a:tailEnd type="none" w="med" len="med"/>
          </a:ln>
        </p:spPr>
        <p:txBody>
          <a:bodyPr lIns="91425" tIns="91425" rIns="91425" bIns="91425" anchor="t" anchorCtr="0">
            <a:noAutofit/>
          </a:bodyPr>
          <a:lstStyle/>
          <a:p>
            <a:pPr lvl="0" rtl="0">
              <a:spcBef>
                <a:spcPts val="0"/>
              </a:spcBef>
              <a:buNone/>
            </a:pPr>
            <a:r>
              <a:rPr lang="en-US" sz="1800">
                <a:latin typeface="Roboto"/>
                <a:ea typeface="Roboto"/>
                <a:cs typeface="Roboto"/>
                <a:sym typeface="Roboto"/>
              </a:rPr>
              <a:t>labels:</a:t>
            </a:r>
            <a:br>
              <a:rPr lang="en-US" sz="2400">
                <a:latin typeface="Roboto"/>
                <a:ea typeface="Roboto"/>
                <a:cs typeface="Roboto"/>
                <a:sym typeface="Roboto"/>
              </a:rPr>
            </a:br>
            <a:r>
              <a:rPr lang="en-US" sz="1800">
                <a:latin typeface="Roboto"/>
                <a:ea typeface="Roboto"/>
                <a:cs typeface="Roboto"/>
                <a:sym typeface="Roboto"/>
              </a:rPr>
              <a:t>    version: v1</a:t>
            </a:r>
          </a:p>
          <a:p>
            <a:pPr lvl="0" rtl="0">
              <a:spcBef>
                <a:spcPts val="0"/>
              </a:spcBef>
              <a:buNone/>
            </a:pPr>
            <a:r>
              <a:rPr lang="en-US" sz="1800">
                <a:latin typeface="Roboto"/>
                <a:ea typeface="Roboto"/>
                <a:cs typeface="Roboto"/>
                <a:sym typeface="Roboto"/>
              </a:rPr>
              <a:t>    track: test</a:t>
            </a:r>
          </a:p>
          <a:p>
            <a:pPr lvl="0" rt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3660771902"/>
      </p:ext>
    </p:extLst>
  </p:cSld>
  <p:clrMapOvr>
    <a:masterClrMapping/>
  </p:clrMapOvr>
</p:sld>
</file>

<file path=ppt/theme/theme1.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555</TotalTime>
  <Words>3163</Words>
  <Application>Microsoft Office PowerPoint</Application>
  <PresentationFormat>On-screen Show (16:9)</PresentationFormat>
  <Paragraphs>845</Paragraphs>
  <Slides>114</Slides>
  <Notes>90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114</vt:i4>
      </vt:variant>
    </vt:vector>
  </HeadingPairs>
  <TitlesOfParts>
    <vt:vector size="120" baseType="lpstr">
      <vt:lpstr>Source Code Pro</vt:lpstr>
      <vt:lpstr>Consolas</vt:lpstr>
      <vt:lpstr>Roboto</vt:lpstr>
      <vt:lpstr>Open Sans</vt:lpstr>
      <vt:lpstr>Arial</vt:lpstr>
      <vt:lpstr>simple-light</vt:lpstr>
      <vt:lpstr>Docker - Hands-on</vt:lpstr>
      <vt:lpstr>Agenda</vt:lpstr>
      <vt:lpstr>PowerPoint Presentation</vt:lpstr>
      <vt:lpstr>What is a Container?</vt:lpstr>
      <vt:lpstr>Containers : A Primer</vt:lpstr>
      <vt:lpstr>Containers : A Primer</vt:lpstr>
      <vt:lpstr>Containers : A Primer</vt:lpstr>
      <vt:lpstr>Containers : A Primer</vt:lpstr>
      <vt:lpstr>Containers : A Primer</vt:lpstr>
      <vt:lpstr>Containers vs VMs</vt:lpstr>
      <vt:lpstr>Docker</vt:lpstr>
      <vt:lpstr>First - The Problem</vt:lpstr>
      <vt:lpstr>The Solution</vt:lpstr>
      <vt:lpstr>Docker - Who is behind it?</vt:lpstr>
      <vt:lpstr>What is Docker?</vt:lpstr>
      <vt:lpstr>App Portability</vt:lpstr>
      <vt:lpstr>Docker Ecosystem</vt:lpstr>
      <vt:lpstr>Docker Components</vt:lpstr>
      <vt:lpstr>Docker Engine</vt:lpstr>
      <vt:lpstr>Hands-on Labs : Docker</vt:lpstr>
      <vt:lpstr>Session 1 : Setup – Docker Toolbox</vt:lpstr>
      <vt:lpstr>Docker Machine - New Architecture</vt:lpstr>
      <vt:lpstr>Bonus: Run your first Docker container</vt:lpstr>
      <vt:lpstr>Session 2 : Basic Docker Commands</vt:lpstr>
      <vt:lpstr>Docker Hub</vt:lpstr>
      <vt:lpstr>Session 3 : Docker Hub</vt:lpstr>
      <vt:lpstr>Session 4 : Building our own Images</vt:lpstr>
      <vt:lpstr>Session 5 : Writing your own Dockerfile</vt:lpstr>
      <vt:lpstr>What can you do with Docker?</vt:lpstr>
      <vt:lpstr>Start Thinking !!!</vt:lpstr>
      <vt:lpstr>Docker Compose</vt:lpstr>
      <vt:lpstr>Docker Compose</vt:lpstr>
      <vt:lpstr>Docker Compose</vt:lpstr>
      <vt:lpstr>Docker Compose – Getting Started</vt:lpstr>
      <vt:lpstr>Sample docker-compose.yml</vt:lpstr>
      <vt:lpstr>Docker Compose</vt:lpstr>
      <vt:lpstr>PowerPoint Presentation</vt:lpstr>
      <vt:lpstr>Docker License</vt:lpstr>
      <vt:lpstr>Thank You</vt:lpstr>
      <vt:lpstr>Designing Applications at Scale</vt:lpstr>
      <vt:lpstr>Designing Scalable Applications</vt:lpstr>
      <vt:lpstr>Designing Scalable Applications</vt:lpstr>
      <vt:lpstr>PowerPoint Presentation</vt:lpstr>
      <vt:lpstr>Scaling Concerns</vt:lpstr>
      <vt:lpstr>And more … Scaling Concerns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 Extra Session</vt:lpstr>
      <vt:lpstr>PowerPoint Presentation</vt:lpstr>
      <vt:lpstr>PowerPoint Presentation</vt:lpstr>
      <vt:lpstr>PowerPoint Presentation</vt:lpstr>
      <vt:lpstr>Build Docker Images</vt:lpstr>
      <vt:lpstr>PowerPoint Presentation</vt:lpstr>
      <vt:lpstr>Ship Docker Image</vt:lpstr>
      <vt:lpstr>PowerPoint Presentation</vt:lpstr>
      <vt:lpstr>Fetch a Docker Image </vt:lpstr>
      <vt:lpstr>Run a Docker Container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 Hands-on</dc:title>
  <cp:lastModifiedBy>Romin Irani</cp:lastModifiedBy>
  <cp:revision>22</cp:revision>
  <dcterms:modified xsi:type="dcterms:W3CDTF">2016-12-08T12:23:30Z</dcterms:modified>
</cp:coreProperties>
</file>